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69" r:id="rId2"/>
    <p:sldId id="270" r:id="rId3"/>
    <p:sldId id="271" r:id="rId4"/>
    <p:sldId id="272" r:id="rId5"/>
    <p:sldId id="273" r:id="rId6"/>
    <p:sldId id="274" r:id="rId7"/>
    <p:sldId id="275" r:id="rId8"/>
    <p:sldId id="289" r:id="rId9"/>
    <p:sldId id="276" r:id="rId10"/>
    <p:sldId id="304" r:id="rId11"/>
    <p:sldId id="305" r:id="rId12"/>
    <p:sldId id="307" r:id="rId13"/>
    <p:sldId id="306" r:id="rId14"/>
    <p:sldId id="308" r:id="rId15"/>
    <p:sldId id="309" r:id="rId16"/>
    <p:sldId id="318" r:id="rId17"/>
    <p:sldId id="310" r:id="rId18"/>
    <p:sldId id="257" r:id="rId19"/>
    <p:sldId id="267" r:id="rId20"/>
    <p:sldId id="288" r:id="rId21"/>
    <p:sldId id="261" r:id="rId22"/>
    <p:sldId id="279" r:id="rId23"/>
    <p:sldId id="319" r:id="rId24"/>
    <p:sldId id="320" r:id="rId25"/>
    <p:sldId id="321" r:id="rId26"/>
    <p:sldId id="282" r:id="rId27"/>
    <p:sldId id="262" r:id="rId28"/>
    <p:sldId id="298" r:id="rId29"/>
    <p:sldId id="263" r:id="rId30"/>
    <p:sldId id="264" r:id="rId31"/>
    <p:sldId id="300" r:id="rId32"/>
    <p:sldId id="291" r:id="rId33"/>
    <p:sldId id="292" r:id="rId34"/>
    <p:sldId id="293" r:id="rId35"/>
    <p:sldId id="295" r:id="rId36"/>
    <p:sldId id="296" r:id="rId37"/>
    <p:sldId id="297" r:id="rId38"/>
    <p:sldId id="316" r:id="rId39"/>
    <p:sldId id="317" r:id="rId40"/>
    <p:sldId id="283" r:id="rId41"/>
    <p:sldId id="268" r:id="rId42"/>
    <p:sldId id="266" r:id="rId43"/>
    <p:sldId id="301" r:id="rId44"/>
    <p:sldId id="265" r:id="rId45"/>
    <p:sldId id="302" r:id="rId46"/>
    <p:sldId id="322" r:id="rId47"/>
    <p:sldId id="323" r:id="rId48"/>
    <p:sldId id="311" r:id="rId49"/>
    <p:sldId id="287"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67" autoAdjust="0"/>
  </p:normalViewPr>
  <p:slideViewPr>
    <p:cSldViewPr>
      <p:cViewPr>
        <p:scale>
          <a:sx n="100" d="100"/>
          <a:sy n="100" d="100"/>
        </p:scale>
        <p:origin x="-288" y="3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Tristan%20Byers\Desktop\Senior%20Design\Solar%20Cells%20Power%20Plo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Solar Cells Power</a:t>
            </a:r>
            <a:r>
              <a:rPr lang="en-US" baseline="0"/>
              <a:t> </a:t>
            </a:r>
            <a:r>
              <a:rPr lang="en-US"/>
              <a:t>Plot</a:t>
            </a:r>
          </a:p>
        </c:rich>
      </c:tx>
      <c:layout/>
    </c:title>
    <c:plotArea>
      <c:layout/>
      <c:scatterChart>
        <c:scatterStyle val="lineMarker"/>
        <c:ser>
          <c:idx val="0"/>
          <c:order val="0"/>
          <c:xVal>
            <c:numRef>
              <c:f>Sheet1!$A$2:$A$8</c:f>
              <c:numCache>
                <c:formatCode>General</c:formatCode>
                <c:ptCount val="7"/>
                <c:pt idx="0">
                  <c:v>50</c:v>
                </c:pt>
                <c:pt idx="1">
                  <c:v>100</c:v>
                </c:pt>
                <c:pt idx="2">
                  <c:v>150</c:v>
                </c:pt>
                <c:pt idx="3">
                  <c:v>200</c:v>
                </c:pt>
                <c:pt idx="4">
                  <c:v>250</c:v>
                </c:pt>
                <c:pt idx="5">
                  <c:v>300</c:v>
                </c:pt>
                <c:pt idx="6">
                  <c:v>350</c:v>
                </c:pt>
              </c:numCache>
            </c:numRef>
          </c:xVal>
          <c:yVal>
            <c:numRef>
              <c:f>Sheet1!$B$2:$B$8</c:f>
              <c:numCache>
                <c:formatCode>General</c:formatCode>
                <c:ptCount val="7"/>
                <c:pt idx="0">
                  <c:v>13.92</c:v>
                </c:pt>
                <c:pt idx="1">
                  <c:v>13.82</c:v>
                </c:pt>
                <c:pt idx="2">
                  <c:v>13.62</c:v>
                </c:pt>
                <c:pt idx="3">
                  <c:v>13.38</c:v>
                </c:pt>
                <c:pt idx="4">
                  <c:v>13.13</c:v>
                </c:pt>
                <c:pt idx="5">
                  <c:v>12.74</c:v>
                </c:pt>
                <c:pt idx="6">
                  <c:v>5.4</c:v>
                </c:pt>
              </c:numCache>
            </c:numRef>
          </c:yVal>
        </c:ser>
        <c:axId val="65845504"/>
        <c:axId val="65974656"/>
      </c:scatterChart>
      <c:valAx>
        <c:axId val="65845504"/>
        <c:scaling>
          <c:orientation val="minMax"/>
        </c:scaling>
        <c:axPos val="b"/>
        <c:title>
          <c:tx>
            <c:rich>
              <a:bodyPr/>
              <a:lstStyle/>
              <a:p>
                <a:pPr>
                  <a:defRPr/>
                </a:pPr>
                <a:r>
                  <a:rPr lang="en-US" sz="1200"/>
                  <a:t>Current</a:t>
                </a:r>
                <a:r>
                  <a:rPr lang="en-US" sz="1200" baseline="0"/>
                  <a:t> (mA)</a:t>
                </a:r>
                <a:endParaRPr lang="en-US" sz="1200"/>
              </a:p>
            </c:rich>
          </c:tx>
          <c:layout/>
        </c:title>
        <c:numFmt formatCode="General" sourceLinked="1"/>
        <c:majorTickMark val="none"/>
        <c:tickLblPos val="nextTo"/>
        <c:crossAx val="65974656"/>
        <c:crosses val="autoZero"/>
        <c:crossBetween val="midCat"/>
      </c:valAx>
      <c:valAx>
        <c:axId val="65974656"/>
        <c:scaling>
          <c:orientation val="minMax"/>
        </c:scaling>
        <c:axPos val="l"/>
        <c:majorGridlines/>
        <c:title>
          <c:tx>
            <c:rich>
              <a:bodyPr/>
              <a:lstStyle/>
              <a:p>
                <a:pPr>
                  <a:defRPr sz="1200"/>
                </a:pPr>
                <a:r>
                  <a:rPr lang="en-US" sz="1200"/>
                  <a:t>Voltage</a:t>
                </a:r>
                <a:r>
                  <a:rPr lang="en-US" sz="1200" baseline="0"/>
                  <a:t> (V)</a:t>
                </a:r>
                <a:endParaRPr lang="en-US" sz="1200"/>
              </a:p>
            </c:rich>
          </c:tx>
          <c:layout/>
        </c:title>
        <c:numFmt formatCode="General" sourceLinked="1"/>
        <c:majorTickMark val="none"/>
        <c:tickLblPos val="nextTo"/>
        <c:crossAx val="65845504"/>
        <c:crosses val="autoZero"/>
        <c:crossBetween val="midCat"/>
      </c:valAx>
    </c:plotArea>
    <c:plotVisOnly val="1"/>
  </c:chart>
  <c:externalData r:id="rId1"/>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3694386" cy="3158359"/>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60657D-3B56-4BE0-8B13-86BC5904920C}" type="datetimeFigureOut">
              <a:rPr lang="en-US" smtClean="0"/>
              <a:pPr/>
              <a:t>12/2/2010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CFC8AD-9CFE-4A2E-92B3-F456E05F2AC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F4E2CB-A476-4369-8237-76530F959BC8}"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CFC8AD-9CFE-4A2E-92B3-F456E05F2AC4}" type="slidenum">
              <a:rPr lang="en-US" smtClean="0"/>
              <a:pPr/>
              <a:t>17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3F5CC2-9AE9-4DE9-8E54-61F27EDDA76B}" type="slidenum">
              <a:rPr lang="en-US" smtClean="0"/>
              <a:pPr/>
              <a:t>23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3F5CC2-9AE9-4DE9-8E54-61F27EDDA76B}" type="slidenum">
              <a:rPr lang="en-US" smtClean="0"/>
              <a:pPr/>
              <a:t>24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53F5CC2-9AE9-4DE9-8E54-61F27EDDA76B}"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04255A-CE8E-403B-8CF6-26159FDD1D1F}" type="datetimeFigureOut">
              <a:rPr lang="en-US" smtClean="0"/>
              <a:pPr/>
              <a:t>12/2/2010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941BD-4CCF-4DDD-BF43-E6AA492995F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04255A-CE8E-403B-8CF6-26159FDD1D1F}" type="datetimeFigureOut">
              <a:rPr lang="en-US" smtClean="0"/>
              <a:pPr/>
              <a:t>12/2/2010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941BD-4CCF-4DDD-BF43-E6AA492995F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04255A-CE8E-403B-8CF6-26159FDD1D1F}" type="datetimeFigureOut">
              <a:rPr lang="en-US" smtClean="0"/>
              <a:pPr/>
              <a:t>12/2/2010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941BD-4CCF-4DDD-BF43-E6AA492995F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04255A-CE8E-403B-8CF6-26159FDD1D1F}" type="datetimeFigureOut">
              <a:rPr lang="en-US" smtClean="0"/>
              <a:pPr/>
              <a:t>12/2/2010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941BD-4CCF-4DDD-BF43-E6AA492995F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04255A-CE8E-403B-8CF6-26159FDD1D1F}" type="datetimeFigureOut">
              <a:rPr lang="en-US" smtClean="0"/>
              <a:pPr/>
              <a:t>12/2/2010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941BD-4CCF-4DDD-BF43-E6AA492995F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04255A-CE8E-403B-8CF6-26159FDD1D1F}" type="datetimeFigureOut">
              <a:rPr lang="en-US" smtClean="0"/>
              <a:pPr/>
              <a:t>12/2/2010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941BD-4CCF-4DDD-BF43-E6AA492995F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04255A-CE8E-403B-8CF6-26159FDD1D1F}" type="datetimeFigureOut">
              <a:rPr lang="en-US" smtClean="0"/>
              <a:pPr/>
              <a:t>12/2/2010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D941BD-4CCF-4DDD-BF43-E6AA492995F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04255A-CE8E-403B-8CF6-26159FDD1D1F}" type="datetimeFigureOut">
              <a:rPr lang="en-US" smtClean="0"/>
              <a:pPr/>
              <a:t>12/2/2010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D941BD-4CCF-4DDD-BF43-E6AA492995F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04255A-CE8E-403B-8CF6-26159FDD1D1F}" type="datetimeFigureOut">
              <a:rPr lang="en-US" smtClean="0"/>
              <a:pPr/>
              <a:t>12/2/2010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D941BD-4CCF-4DDD-BF43-E6AA492995F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04255A-CE8E-403B-8CF6-26159FDD1D1F}" type="datetimeFigureOut">
              <a:rPr lang="en-US" smtClean="0"/>
              <a:pPr/>
              <a:t>12/2/2010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941BD-4CCF-4DDD-BF43-E6AA492995F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04255A-CE8E-403B-8CF6-26159FDD1D1F}" type="datetimeFigureOut">
              <a:rPr lang="en-US" smtClean="0"/>
              <a:pPr/>
              <a:t>12/2/2010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941BD-4CCF-4DDD-BF43-E6AA492995F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4255A-CE8E-403B-8CF6-26159FDD1D1F}" type="datetimeFigureOut">
              <a:rPr lang="en-US" smtClean="0"/>
              <a:pPr/>
              <a:t>12/2/2010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D941BD-4CCF-4DDD-BF43-E6AA492995F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Universal Charging Friend</a:t>
            </a:r>
            <a:br>
              <a:rPr lang="en-US" dirty="0" smtClean="0"/>
            </a:br>
            <a:r>
              <a:rPr lang="en-US" dirty="0" smtClean="0"/>
              <a:t>U.C.F.</a:t>
            </a:r>
            <a:endParaRPr lang="en-US" dirty="0"/>
          </a:p>
        </p:txBody>
      </p:sp>
      <p:sp>
        <p:nvSpPr>
          <p:cNvPr id="4" name="Subtitle 3"/>
          <p:cNvSpPr>
            <a:spLocks noGrp="1"/>
          </p:cNvSpPr>
          <p:nvPr>
            <p:ph type="subTitle" idx="1"/>
          </p:nvPr>
        </p:nvSpPr>
        <p:spPr/>
        <p:txBody>
          <a:bodyPr>
            <a:normAutofit fontScale="47500" lnSpcReduction="20000"/>
          </a:bodyPr>
          <a:lstStyle/>
          <a:p>
            <a:r>
              <a:rPr lang="en-US" dirty="0" smtClean="0"/>
              <a:t>Group A</a:t>
            </a:r>
          </a:p>
          <a:p>
            <a:r>
              <a:rPr lang="en-US" dirty="0" smtClean="0"/>
              <a:t>Fall 2010</a:t>
            </a:r>
          </a:p>
          <a:p>
            <a:endParaRPr lang="en-US" dirty="0" smtClean="0"/>
          </a:p>
          <a:p>
            <a:r>
              <a:rPr lang="en-US" dirty="0" smtClean="0"/>
              <a:t>Alfred </a:t>
            </a:r>
            <a:r>
              <a:rPr lang="en-US" dirty="0" err="1" smtClean="0"/>
              <a:t>Berrios</a:t>
            </a:r>
            <a:endParaRPr lang="en-US" dirty="0" smtClean="0"/>
          </a:p>
          <a:p>
            <a:r>
              <a:rPr lang="en-US" dirty="0" smtClean="0"/>
              <a:t>Tristan Byers</a:t>
            </a:r>
          </a:p>
          <a:p>
            <a:r>
              <a:rPr lang="en-US" dirty="0" smtClean="0"/>
              <a:t>Melanie Cromer</a:t>
            </a:r>
          </a:p>
          <a:p>
            <a:r>
              <a:rPr lang="en-US" dirty="0" smtClean="0"/>
              <a:t>Michael Matthews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Solar Power Available</a:t>
            </a:r>
            <a:br>
              <a:rPr lang="en-US" dirty="0" smtClean="0"/>
            </a:br>
            <a:r>
              <a:rPr lang="en-US" dirty="0" smtClean="0"/>
              <a:t>Spectral Performance</a:t>
            </a:r>
            <a:endParaRPr lang="en-US" dirty="0"/>
          </a:p>
        </p:txBody>
      </p:sp>
      <p:pic>
        <p:nvPicPr>
          <p:cNvPr id="4" name="Content Placeholder 3" descr="ASTM G173-03 Reference Spectra Derived from SMARTS v2.9.2"/>
          <p:cNvPicPr>
            <a:picLocks noGrp="1"/>
          </p:cNvPicPr>
          <p:nvPr>
            <p:ph idx="1"/>
          </p:nvPr>
        </p:nvPicPr>
        <p:blipFill>
          <a:blip r:embed="rId2" cstate="print"/>
          <a:srcRect/>
          <a:stretch>
            <a:fillRect/>
          </a:stretch>
        </p:blipFill>
        <p:spPr bwMode="auto">
          <a:xfrm>
            <a:off x="381000" y="1676400"/>
            <a:ext cx="4267200" cy="4038599"/>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2426" t="1760" r="53908" b="6743"/>
          <a:stretch>
            <a:fillRect/>
          </a:stretch>
        </p:blipFill>
        <p:spPr bwMode="auto">
          <a:xfrm>
            <a:off x="4800600" y="1828800"/>
            <a:ext cx="4114800" cy="3962400"/>
          </a:xfrm>
          <a:prstGeom prst="rect">
            <a:avLst/>
          </a:prstGeom>
          <a:noFill/>
          <a:ln w="9525">
            <a:noFill/>
            <a:miter lim="800000"/>
            <a:headEnd/>
            <a:tailEnd/>
          </a:ln>
        </p:spPr>
      </p:pic>
      <p:sp>
        <p:nvSpPr>
          <p:cNvPr id="6" name="Rectangle 5"/>
          <p:cNvSpPr/>
          <p:nvPr/>
        </p:nvSpPr>
        <p:spPr>
          <a:xfrm>
            <a:off x="990600" y="3276600"/>
            <a:ext cx="1143000" cy="1905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V="1">
            <a:off x="990600" y="2286000"/>
            <a:ext cx="4343400" cy="99060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133600" y="5029200"/>
            <a:ext cx="6629400" cy="15240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Solar Cell Output </a:t>
            </a:r>
            <a:br>
              <a:rPr lang="en-US" dirty="0" smtClean="0"/>
            </a:br>
            <a:r>
              <a:rPr lang="en-US" dirty="0" smtClean="0"/>
              <a:t>Current vs. Voltage Curve</a:t>
            </a:r>
            <a:endParaRPr lang="en-US" dirty="0"/>
          </a:p>
        </p:txBody>
      </p:sp>
      <p:pic>
        <p:nvPicPr>
          <p:cNvPr id="1026" name="Picture 2"/>
          <p:cNvPicPr>
            <a:picLocks noGrp="1" noChangeAspect="1" noChangeArrowheads="1"/>
          </p:cNvPicPr>
          <p:nvPr>
            <p:ph idx="1"/>
          </p:nvPr>
        </p:nvPicPr>
        <p:blipFill>
          <a:blip r:embed="rId2" cstate="print"/>
          <a:srcRect l="50000" t="3711"/>
          <a:stretch>
            <a:fillRect/>
          </a:stretch>
        </p:blipFill>
        <p:spPr bwMode="auto">
          <a:xfrm>
            <a:off x="609600" y="2209800"/>
            <a:ext cx="3886200" cy="3439319"/>
          </a:xfrm>
          <a:prstGeom prst="rect">
            <a:avLst/>
          </a:prstGeom>
          <a:noFill/>
          <a:ln w="9525">
            <a:noFill/>
            <a:miter lim="800000"/>
            <a:headEnd/>
            <a:tailEnd/>
          </a:ln>
        </p:spPr>
      </p:pic>
      <p:graphicFrame>
        <p:nvGraphicFramePr>
          <p:cNvPr id="6" name="Chart 5"/>
          <p:cNvGraphicFramePr/>
          <p:nvPr/>
        </p:nvGraphicFramePr>
        <p:xfrm>
          <a:off x="4687614" y="2285999"/>
          <a:ext cx="3694386" cy="315835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Silicon Solar IS 125-E Solar Cells</a:t>
            </a:r>
            <a:endParaRPr lang="en-US" dirty="0"/>
          </a:p>
        </p:txBody>
      </p:sp>
      <p:sp>
        <p:nvSpPr>
          <p:cNvPr id="7" name="TextBox 6"/>
          <p:cNvSpPr txBox="1"/>
          <p:nvPr/>
        </p:nvSpPr>
        <p:spPr>
          <a:xfrm>
            <a:off x="1524000" y="5498068"/>
            <a:ext cx="6096000" cy="369332"/>
          </a:xfrm>
          <a:prstGeom prst="rect">
            <a:avLst/>
          </a:prstGeom>
          <a:noFill/>
        </p:spPr>
        <p:txBody>
          <a:bodyPr wrap="square" rtlCol="0">
            <a:spAutoFit/>
          </a:bodyPr>
          <a:lstStyle/>
          <a:p>
            <a:r>
              <a:rPr lang="en-US" dirty="0" smtClean="0"/>
              <a:t>Note:  specific  cell recipe was not made available.</a:t>
            </a:r>
            <a:endParaRPr lang="en-US" dirty="0"/>
          </a:p>
        </p:txBody>
      </p:sp>
      <p:graphicFrame>
        <p:nvGraphicFramePr>
          <p:cNvPr id="6" name="Table 5"/>
          <p:cNvGraphicFramePr>
            <a:graphicFrameLocks noGrp="1"/>
          </p:cNvGraphicFramePr>
          <p:nvPr/>
        </p:nvGraphicFramePr>
        <p:xfrm>
          <a:off x="1524000" y="1676400"/>
          <a:ext cx="6096000" cy="3606800"/>
        </p:xfrm>
        <a:graphic>
          <a:graphicData uri="http://schemas.openxmlformats.org/drawingml/2006/table">
            <a:tbl>
              <a:tblPr firstRow="1" bandRow="1">
                <a:tableStyleId>{5C22544A-7EE6-4342-B048-85BDC9FD1C3A}</a:tableStyleId>
              </a:tblPr>
              <a:tblGrid>
                <a:gridCol w="3048000"/>
                <a:gridCol w="3048000"/>
              </a:tblGrid>
              <a:tr h="370840">
                <a:tc gridSpan="2">
                  <a:txBody>
                    <a:bodyPr/>
                    <a:lstStyle/>
                    <a:p>
                      <a:pPr algn="ctr"/>
                      <a:r>
                        <a:rPr lang="en-US" dirty="0" smtClean="0"/>
                        <a:t>Electrical Specifications</a:t>
                      </a:r>
                      <a:endParaRPr lang="en-US" dirty="0"/>
                    </a:p>
                  </a:txBody>
                  <a:tcPr/>
                </a:tc>
                <a:tc hMerge="1">
                  <a:txBody>
                    <a:bodyPr/>
                    <a:lstStyle/>
                    <a:p>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Model</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IS 125-E</a:t>
                      </a:r>
                    </a:p>
                  </a:txBody>
                  <a:tcPr/>
                </a:tc>
              </a:tr>
              <a:tr h="370840">
                <a:tc>
                  <a:txBody>
                    <a:bodyPr/>
                    <a:lstStyle/>
                    <a:p>
                      <a:r>
                        <a:rPr lang="en-US" dirty="0" smtClean="0"/>
                        <a:t>Efficiency</a:t>
                      </a:r>
                      <a:endParaRPr lang="en-US" dirty="0"/>
                    </a:p>
                  </a:txBody>
                  <a:tcPr/>
                </a:tc>
                <a:tc>
                  <a:txBody>
                    <a:bodyPr/>
                    <a:lstStyle/>
                    <a:p>
                      <a:r>
                        <a:rPr lang="en-US" dirty="0" smtClean="0"/>
                        <a:t>13.00 – 14.49%</a:t>
                      </a:r>
                      <a:endParaRPr lang="en-US" dirty="0"/>
                    </a:p>
                  </a:txBody>
                  <a:tcPr/>
                </a:tc>
              </a:tr>
              <a:tr h="370840">
                <a:tc>
                  <a:txBody>
                    <a:bodyPr/>
                    <a:lstStyle/>
                    <a:p>
                      <a:r>
                        <a:rPr lang="en-US" dirty="0" smtClean="0"/>
                        <a:t>Power (</a:t>
                      </a:r>
                      <a:r>
                        <a:rPr lang="en-US" dirty="0" err="1" smtClean="0"/>
                        <a:t>Ppm</a:t>
                      </a:r>
                      <a:r>
                        <a:rPr lang="en-US" dirty="0" smtClean="0"/>
                        <a:t>)</a:t>
                      </a:r>
                      <a:endParaRPr lang="en-US" dirty="0"/>
                    </a:p>
                  </a:txBody>
                  <a:tcPr/>
                </a:tc>
                <a:tc>
                  <a:txBody>
                    <a:bodyPr/>
                    <a:lstStyle/>
                    <a:p>
                      <a:r>
                        <a:rPr lang="en-US" dirty="0" smtClean="0"/>
                        <a:t>1.93</a:t>
                      </a:r>
                      <a:r>
                        <a:rPr lang="en-US" baseline="0" dirty="0" smtClean="0"/>
                        <a:t> – 2.15W</a:t>
                      </a:r>
                      <a:endParaRPr lang="en-US" dirty="0"/>
                    </a:p>
                  </a:txBody>
                  <a:tcPr/>
                </a:tc>
              </a:tr>
              <a:tr h="370840">
                <a:tc>
                  <a:txBody>
                    <a:bodyPr/>
                    <a:lstStyle/>
                    <a:p>
                      <a:r>
                        <a:rPr lang="en-US" dirty="0" smtClean="0"/>
                        <a:t>Max Power Current (</a:t>
                      </a:r>
                      <a:r>
                        <a:rPr lang="en-US" dirty="0" err="1" smtClean="0"/>
                        <a:t>Ipm</a:t>
                      </a:r>
                      <a:r>
                        <a:rPr lang="en-US" dirty="0" smtClean="0"/>
                        <a:t>)</a:t>
                      </a:r>
                      <a:endParaRPr lang="en-US" dirty="0"/>
                    </a:p>
                  </a:txBody>
                  <a:tcPr/>
                </a:tc>
                <a:tc>
                  <a:txBody>
                    <a:bodyPr/>
                    <a:lstStyle/>
                    <a:p>
                      <a:r>
                        <a:rPr lang="en-US" dirty="0" smtClean="0"/>
                        <a:t>4.30A</a:t>
                      </a:r>
                      <a:endParaRPr lang="en-US" dirty="0"/>
                    </a:p>
                  </a:txBody>
                  <a:tcPr/>
                </a:tc>
              </a:tr>
              <a:tr h="370840">
                <a:tc>
                  <a:txBody>
                    <a:bodyPr/>
                    <a:lstStyle/>
                    <a:p>
                      <a:r>
                        <a:rPr lang="en-US" dirty="0" smtClean="0"/>
                        <a:t>Min</a:t>
                      </a:r>
                      <a:r>
                        <a:rPr lang="en-US" baseline="0" dirty="0" smtClean="0"/>
                        <a:t> Power Current (</a:t>
                      </a:r>
                      <a:r>
                        <a:rPr lang="en-US" baseline="0" dirty="0" err="1" smtClean="0"/>
                        <a:t>Isc</a:t>
                      </a:r>
                      <a:r>
                        <a:rPr lang="en-US" baseline="0" dirty="0" smtClean="0"/>
                        <a:t>)</a:t>
                      </a:r>
                      <a:endParaRPr lang="en-US" dirty="0"/>
                    </a:p>
                  </a:txBody>
                  <a:tcPr/>
                </a:tc>
                <a:tc>
                  <a:txBody>
                    <a:bodyPr/>
                    <a:lstStyle/>
                    <a:p>
                      <a:r>
                        <a:rPr lang="en-US" dirty="0" smtClean="0"/>
                        <a:t>4.65A</a:t>
                      </a:r>
                      <a:endParaRPr lang="en-US" dirty="0"/>
                    </a:p>
                  </a:txBody>
                  <a:tcPr/>
                </a:tc>
              </a:tr>
              <a:tr h="370840">
                <a:tc>
                  <a:txBody>
                    <a:bodyPr/>
                    <a:lstStyle/>
                    <a:p>
                      <a:r>
                        <a:rPr lang="en-US" dirty="0" smtClean="0"/>
                        <a:t>Max Power Voltage (</a:t>
                      </a:r>
                      <a:r>
                        <a:rPr lang="en-US" dirty="0" err="1" smtClean="0"/>
                        <a:t>Vpm</a:t>
                      </a:r>
                      <a:r>
                        <a:rPr lang="en-US" dirty="0" smtClean="0"/>
                        <a:t>)</a:t>
                      </a:r>
                      <a:endParaRPr lang="en-US" dirty="0"/>
                    </a:p>
                  </a:txBody>
                  <a:tcPr/>
                </a:tc>
                <a:tc>
                  <a:txBody>
                    <a:bodyPr/>
                    <a:lstStyle/>
                    <a:p>
                      <a:r>
                        <a:rPr lang="en-US" dirty="0" smtClean="0"/>
                        <a:t>0.479V</a:t>
                      </a:r>
                      <a:endParaRPr lang="en-US" dirty="0"/>
                    </a:p>
                  </a:txBody>
                  <a:tcPr/>
                </a:tc>
              </a:tr>
              <a:tr h="370840">
                <a:tc>
                  <a:txBody>
                    <a:bodyPr/>
                    <a:lstStyle/>
                    <a:p>
                      <a:r>
                        <a:rPr lang="en-US" dirty="0" smtClean="0"/>
                        <a:t>Open Circuit Voltage (Voc)</a:t>
                      </a:r>
                      <a:endParaRPr lang="en-US" dirty="0"/>
                    </a:p>
                  </a:txBody>
                  <a:tcPr/>
                </a:tc>
                <a:tc>
                  <a:txBody>
                    <a:bodyPr/>
                    <a:lstStyle/>
                    <a:p>
                      <a:r>
                        <a:rPr lang="en-US" dirty="0" smtClean="0"/>
                        <a:t>0.602V</a:t>
                      </a:r>
                      <a:endParaRPr lang="en-US" dirty="0"/>
                    </a:p>
                  </a:txBody>
                  <a:tcPr/>
                </a:tc>
              </a:tr>
              <a:tr h="370840">
                <a:tc>
                  <a:txBody>
                    <a:bodyPr/>
                    <a:lstStyle/>
                    <a:p>
                      <a:r>
                        <a:rPr lang="en-US" dirty="0" smtClean="0"/>
                        <a:t>Data under</a:t>
                      </a:r>
                      <a:r>
                        <a:rPr lang="en-US" baseline="0" dirty="0" smtClean="0"/>
                        <a:t> Standard Testing Conditions (STC)</a:t>
                      </a:r>
                      <a:endParaRPr lang="en-US" dirty="0"/>
                    </a:p>
                  </a:txBody>
                  <a:tcPr/>
                </a:tc>
                <a:tc>
                  <a:txBody>
                    <a:bodyPr/>
                    <a:lstStyle/>
                    <a:p>
                      <a:r>
                        <a:rPr lang="en-US" dirty="0" smtClean="0"/>
                        <a:t>1000W/m</a:t>
                      </a:r>
                      <a:r>
                        <a:rPr lang="en-US" baseline="30000" dirty="0" smtClean="0"/>
                        <a:t>2</a:t>
                      </a:r>
                      <a:r>
                        <a:rPr lang="en-US" baseline="0" dirty="0" smtClean="0"/>
                        <a:t>,</a:t>
                      </a:r>
                      <a:r>
                        <a:rPr lang="en-US" baseline="30000" dirty="0" smtClean="0"/>
                        <a:t> </a:t>
                      </a:r>
                      <a:r>
                        <a:rPr lang="en-US" baseline="0" dirty="0" smtClean="0"/>
                        <a:t>AM1.5, 25°C</a:t>
                      </a:r>
                      <a:endParaRPr lang="en-US" baseline="0" dirty="0"/>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Solar Cells</a:t>
            </a:r>
            <a:endParaRPr lang="en-US" dirty="0"/>
          </a:p>
        </p:txBody>
      </p:sp>
      <p:pic>
        <p:nvPicPr>
          <p:cNvPr id="3074" name="Picture 2"/>
          <p:cNvPicPr>
            <a:picLocks noGrp="1" noChangeAspect="1" noChangeArrowheads="1"/>
          </p:cNvPicPr>
          <p:nvPr>
            <p:ph idx="1"/>
          </p:nvPr>
        </p:nvPicPr>
        <p:blipFill>
          <a:blip r:embed="rId3" cstate="print"/>
          <a:srcRect t="8418" r="25377"/>
          <a:stretch>
            <a:fillRect/>
          </a:stretch>
        </p:blipFill>
        <p:spPr bwMode="auto">
          <a:xfrm>
            <a:off x="1066800" y="1371600"/>
            <a:ext cx="7162800" cy="49447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Solder Ability</a:t>
            </a:r>
            <a:endParaRPr lang="en-US" dirty="0"/>
          </a:p>
        </p:txBody>
      </p:sp>
      <p:graphicFrame>
        <p:nvGraphicFramePr>
          <p:cNvPr id="5" name="Table 4"/>
          <p:cNvGraphicFramePr>
            <a:graphicFrameLocks noGrp="1"/>
          </p:cNvGraphicFramePr>
          <p:nvPr/>
        </p:nvGraphicFramePr>
        <p:xfrm>
          <a:off x="1600200" y="1828800"/>
          <a:ext cx="6096000" cy="2219960"/>
        </p:xfrm>
        <a:graphic>
          <a:graphicData uri="http://schemas.openxmlformats.org/drawingml/2006/table">
            <a:tbl>
              <a:tblPr firstRow="1" bandRow="1">
                <a:tableStyleId>{5C22544A-7EE6-4342-B048-85BDC9FD1C3A}</a:tableStyleId>
              </a:tblPr>
              <a:tblGrid>
                <a:gridCol w="3048000"/>
                <a:gridCol w="3048000"/>
              </a:tblGrid>
              <a:tr h="289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Side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Peel Strength</a:t>
                      </a:r>
                    </a:p>
                  </a:txBody>
                  <a:tcPr/>
                </a:tc>
              </a:tr>
              <a:tr h="370840">
                <a:tc>
                  <a:txBody>
                    <a:bodyPr/>
                    <a:lstStyle/>
                    <a:p>
                      <a:r>
                        <a:rPr lang="en-US" dirty="0" smtClean="0"/>
                        <a:t>Front Side Average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&gt; 1.7 N/mm</a:t>
                      </a:r>
                    </a:p>
                  </a:txBody>
                  <a:tcPr/>
                </a:tc>
              </a:tr>
              <a:tr h="370840">
                <a:tc>
                  <a:txBody>
                    <a:bodyPr/>
                    <a:lstStyle/>
                    <a:p>
                      <a:r>
                        <a:rPr lang="en-US" dirty="0" smtClean="0"/>
                        <a:t>Back Side Average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&gt; 1.6 N/mm</a:t>
                      </a:r>
                    </a:p>
                  </a:txBody>
                  <a:tcPr/>
                </a:tc>
              </a:tr>
              <a:tr h="370840">
                <a:tc>
                  <a:txBody>
                    <a:bodyPr/>
                    <a:lstStyle/>
                    <a:p>
                      <a:r>
                        <a:rPr lang="en-US" dirty="0" smtClean="0"/>
                        <a:t>Minimum</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&gt; 1.2 N/mm</a:t>
                      </a:r>
                    </a:p>
                  </a:txBody>
                  <a:tcPr/>
                </a:tc>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Ribbon Width: 2 mm</a:t>
                      </a:r>
                    </a:p>
                  </a:txBody>
                  <a:tcPr/>
                </a:tc>
                <a:tc hMerge="1">
                  <a:txBody>
                    <a:bodyPr/>
                    <a:lstStyle/>
                    <a:p>
                      <a:endParaRPr lang="en-US" dirty="0"/>
                    </a:p>
                  </a:txBody>
                  <a:tcPr/>
                </a:tc>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Solder at 300-400°C with no clean flux</a:t>
                      </a:r>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Design</a:t>
            </a:r>
            <a:endParaRPr lang="en-US" dirty="0"/>
          </a:p>
        </p:txBody>
      </p:sp>
      <p:sp>
        <p:nvSpPr>
          <p:cNvPr id="3" name="Content Placeholder 2"/>
          <p:cNvSpPr>
            <a:spLocks noGrp="1"/>
          </p:cNvSpPr>
          <p:nvPr>
            <p:ph idx="1"/>
          </p:nvPr>
        </p:nvSpPr>
        <p:spPr/>
        <p:txBody>
          <a:bodyPr/>
          <a:lstStyle/>
          <a:p>
            <a:r>
              <a:rPr lang="en-US" dirty="0" smtClean="0"/>
              <a:t>27 cells rated at 700mA per cell at .55V</a:t>
            </a:r>
          </a:p>
          <a:p>
            <a:r>
              <a:rPr lang="en-US" dirty="0" smtClean="0"/>
              <a:t>All cells connected in series at 14.85V</a:t>
            </a:r>
          </a:p>
          <a:p>
            <a:r>
              <a:rPr lang="en-US" dirty="0" smtClean="0"/>
              <a:t>Total expected output power is 10.395W</a:t>
            </a:r>
          </a:p>
          <a:p>
            <a:r>
              <a:rPr lang="en-US" dirty="0" smtClean="0"/>
              <a:t>Actual voltage is 14.57V</a:t>
            </a:r>
          </a:p>
          <a:p>
            <a:r>
              <a:rPr lang="en-US" dirty="0" smtClean="0"/>
              <a:t>Actual current is 350mA</a:t>
            </a:r>
          </a:p>
          <a:p>
            <a:r>
              <a:rPr lang="en-US" dirty="0" smtClean="0"/>
              <a:t>Max power is 3.82W </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Assembly of U.C.F.</a:t>
            </a:r>
            <a:endParaRPr lang="en-US" dirty="0"/>
          </a:p>
        </p:txBody>
      </p:sp>
      <p:sp>
        <p:nvSpPr>
          <p:cNvPr id="3" name="Content Placeholder 2"/>
          <p:cNvSpPr>
            <a:spLocks noGrp="1"/>
          </p:cNvSpPr>
          <p:nvPr>
            <p:ph idx="1"/>
          </p:nvPr>
        </p:nvSpPr>
        <p:spPr/>
        <p:txBody>
          <a:bodyPr/>
          <a:lstStyle/>
          <a:p>
            <a:r>
              <a:rPr lang="en-US" sz="2600" dirty="0" smtClean="0"/>
              <a:t>Main structural components </a:t>
            </a:r>
          </a:p>
          <a:p>
            <a:pPr lvl="1"/>
            <a:r>
              <a:rPr lang="en-US" sz="2400" dirty="0" smtClean="0"/>
              <a:t>Acrylic plates</a:t>
            </a:r>
          </a:p>
          <a:p>
            <a:pPr lvl="1"/>
            <a:r>
              <a:rPr lang="en-US" sz="2400" dirty="0" smtClean="0"/>
              <a:t>Steel studs</a:t>
            </a:r>
          </a:p>
          <a:p>
            <a:pPr lvl="1"/>
            <a:r>
              <a:rPr lang="en-US" sz="2400" dirty="0" smtClean="0"/>
              <a:t>Two part epoxy</a:t>
            </a:r>
          </a:p>
          <a:p>
            <a:pPr lvl="1"/>
            <a:r>
              <a:rPr lang="en-US" sz="2400" dirty="0" smtClean="0"/>
              <a:t>Steel hinges</a:t>
            </a:r>
          </a:p>
          <a:p>
            <a:r>
              <a:rPr lang="en-US" sz="2600" dirty="0" smtClean="0"/>
              <a:t>UCF machine shop tools</a:t>
            </a:r>
          </a:p>
          <a:p>
            <a:pPr lvl="1"/>
            <a:r>
              <a:rPr lang="en-US" sz="2400" dirty="0" smtClean="0"/>
              <a:t>Mill</a:t>
            </a:r>
          </a:p>
          <a:p>
            <a:pPr lvl="1"/>
            <a:r>
              <a:rPr lang="en-US" sz="2400" dirty="0" smtClean="0"/>
              <a:t>Band saw</a:t>
            </a:r>
          </a:p>
          <a:p>
            <a:pPr lvl="1"/>
            <a:r>
              <a:rPr lang="en-US" sz="2400" dirty="0" smtClean="0"/>
              <a:t>Drill press</a:t>
            </a:r>
          </a:p>
          <a:p>
            <a:pPr lvl="1"/>
            <a:r>
              <a:rPr lang="en-US" sz="2400" dirty="0" err="1" smtClean="0"/>
              <a:t>Dremel</a:t>
            </a:r>
            <a:endParaRPr lang="en-US" sz="2400" dirty="0" smtClean="0"/>
          </a:p>
          <a:p>
            <a:pPr>
              <a:buNone/>
            </a:pPr>
            <a:endParaRPr lang="en-US" dirty="0" smtClean="0"/>
          </a:p>
          <a:p>
            <a:pPr lvl="1">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Available Charging Area</a:t>
            </a:r>
            <a:endParaRPr lang="en-US" dirty="0"/>
          </a:p>
        </p:txBody>
      </p:sp>
      <p:pic>
        <p:nvPicPr>
          <p:cNvPr id="1026" name="Picture 2"/>
          <p:cNvPicPr>
            <a:picLocks noGrp="1" noChangeAspect="1" noChangeArrowheads="1"/>
          </p:cNvPicPr>
          <p:nvPr>
            <p:ph idx="1"/>
          </p:nvPr>
        </p:nvPicPr>
        <p:blipFill>
          <a:blip r:embed="rId3" cstate="print"/>
          <a:srcRect l="18748" t="18520" r="19695" b="20870"/>
          <a:stretch>
            <a:fillRect/>
          </a:stretch>
        </p:blipFill>
        <p:spPr bwMode="auto">
          <a:xfrm rot="5400000">
            <a:off x="4533900" y="2705100"/>
            <a:ext cx="4953000" cy="2743200"/>
          </a:xfrm>
          <a:prstGeom prst="rect">
            <a:avLst/>
          </a:prstGeom>
          <a:noFill/>
          <a:ln w="9525">
            <a:noFill/>
            <a:miter lim="800000"/>
            <a:headEnd/>
            <a:tailEnd/>
          </a:ln>
        </p:spPr>
      </p:pic>
      <p:sp>
        <p:nvSpPr>
          <p:cNvPr id="6" name="Text Placeholder 5"/>
          <p:cNvSpPr>
            <a:spLocks noGrp="1"/>
          </p:cNvSpPr>
          <p:nvPr>
            <p:ph type="body" sz="half" idx="4294967295"/>
          </p:nvPr>
        </p:nvSpPr>
        <p:spPr>
          <a:xfrm>
            <a:off x="381000" y="1785937"/>
            <a:ext cx="4876800" cy="4691063"/>
          </a:xfrm>
        </p:spPr>
        <p:txBody>
          <a:bodyPr>
            <a:normAutofit/>
          </a:bodyPr>
          <a:lstStyle/>
          <a:p>
            <a:r>
              <a:rPr lang="en-US" sz="2800" dirty="0" smtClean="0"/>
              <a:t>Dimensions of  the portion of each panel available to support solar cells is 9 in. x 3 in.</a:t>
            </a:r>
          </a:p>
          <a:p>
            <a:r>
              <a:rPr lang="en-US" sz="2800" dirty="0" smtClean="0"/>
              <a:t>Actual - 3 panels used</a:t>
            </a:r>
          </a:p>
          <a:p>
            <a:r>
              <a:rPr lang="en-US" sz="2800" dirty="0" smtClean="0"/>
              <a:t>For design improvement, six panels could be added for use as platforms for the solar module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cstate="print"/>
          <a:srcRect l="12340" t="16154" r="28526" b="13333"/>
          <a:stretch>
            <a:fillRect/>
          </a:stretch>
        </p:blipFill>
        <p:spPr bwMode="auto">
          <a:xfrm>
            <a:off x="4800600" y="1874837"/>
            <a:ext cx="4114800" cy="3000375"/>
          </a:xfrm>
          <a:prstGeom prst="rect">
            <a:avLst/>
          </a:prstGeom>
          <a:noFill/>
          <a:ln w="9525">
            <a:noFill/>
            <a:miter lim="800000"/>
            <a:headEnd/>
            <a:tailEnd/>
          </a:ln>
        </p:spPr>
      </p:pic>
      <p:sp>
        <p:nvSpPr>
          <p:cNvPr id="3" name="Title 2"/>
          <p:cNvSpPr>
            <a:spLocks noGrp="1"/>
          </p:cNvSpPr>
          <p:nvPr>
            <p:ph type="title"/>
          </p:nvPr>
        </p:nvSpPr>
        <p:spPr>
          <a:xfrm>
            <a:off x="457200" y="228600"/>
            <a:ext cx="8229600" cy="1143000"/>
          </a:xfrm>
        </p:spPr>
        <p:txBody>
          <a:bodyPr>
            <a:normAutofit/>
          </a:bodyPr>
          <a:lstStyle/>
          <a:p>
            <a:r>
              <a:rPr lang="en-US" dirty="0" smtClean="0"/>
              <a:t>Kinetic Power</a:t>
            </a:r>
            <a:endParaRPr lang="en-US" dirty="0"/>
          </a:p>
        </p:txBody>
      </p:sp>
      <p:sp>
        <p:nvSpPr>
          <p:cNvPr id="2" name="Content Placeholder 1"/>
          <p:cNvSpPr>
            <a:spLocks noGrp="1"/>
          </p:cNvSpPr>
          <p:nvPr>
            <p:ph idx="1"/>
          </p:nvPr>
        </p:nvSpPr>
        <p:spPr>
          <a:xfrm>
            <a:off x="457200" y="1722437"/>
            <a:ext cx="8229600" cy="4525963"/>
          </a:xfrm>
        </p:spPr>
        <p:txBody>
          <a:bodyPr/>
          <a:lstStyle/>
          <a:p>
            <a:pPr>
              <a:buNone/>
            </a:pPr>
            <a:r>
              <a:rPr lang="en-US" sz="2800" dirty="0" smtClean="0"/>
              <a:t>Requirements:</a:t>
            </a:r>
          </a:p>
          <a:p>
            <a:r>
              <a:rPr lang="en-US" sz="2800" dirty="0" smtClean="0"/>
              <a:t>Compact and light</a:t>
            </a:r>
          </a:p>
          <a:p>
            <a:r>
              <a:rPr lang="en-US" sz="2800" dirty="0" smtClean="0"/>
              <a:t>Simple to use</a:t>
            </a:r>
          </a:p>
          <a:p>
            <a:r>
              <a:rPr lang="en-US" sz="2800" dirty="0" smtClean="0"/>
              <a:t>Acceptable power output</a:t>
            </a:r>
          </a:p>
          <a:p>
            <a:r>
              <a:rPr lang="en-US" sz="2800" dirty="0" smtClean="0"/>
              <a:t>Low cost</a:t>
            </a:r>
          </a:p>
          <a:p>
            <a:r>
              <a:rPr lang="en-US" sz="2800" dirty="0" smtClean="0"/>
              <a:t>Reliable and robust</a:t>
            </a:r>
          </a:p>
          <a:p>
            <a:pPr lvl="1">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Materials Used for the UCF Kinetic Generator</a:t>
            </a:r>
            <a:endParaRPr lang="en-US" dirty="0"/>
          </a:p>
        </p:txBody>
      </p:sp>
      <p:sp>
        <p:nvSpPr>
          <p:cNvPr id="3" name="Content Placeholder 2"/>
          <p:cNvSpPr>
            <a:spLocks noGrp="1"/>
          </p:cNvSpPr>
          <p:nvPr>
            <p:ph idx="1"/>
          </p:nvPr>
        </p:nvSpPr>
        <p:spPr>
          <a:xfrm>
            <a:off x="457200" y="1905000"/>
            <a:ext cx="8229600" cy="3886200"/>
          </a:xfrm>
        </p:spPr>
        <p:txBody>
          <a:bodyPr/>
          <a:lstStyle/>
          <a:p>
            <a:r>
              <a:rPr lang="en-US" dirty="0" smtClean="0"/>
              <a:t>A DC motor obtained from a surplus store</a:t>
            </a:r>
          </a:p>
          <a:p>
            <a:r>
              <a:rPr lang="en-US" dirty="0" smtClean="0"/>
              <a:t>A network of gears which connect to the shaft of the motor</a:t>
            </a:r>
          </a:p>
          <a:p>
            <a:r>
              <a:rPr lang="en-US" dirty="0" smtClean="0"/>
              <a:t>A handle used to spin shaft of the motor via the network of gears</a:t>
            </a:r>
          </a:p>
          <a:p>
            <a:r>
              <a:rPr lang="en-US" dirty="0" smtClean="0"/>
              <a:t>Plexiglass for mounting on parts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Description</a:t>
            </a:r>
            <a:endParaRPr lang="en-US" dirty="0"/>
          </a:p>
        </p:txBody>
      </p:sp>
      <p:sp>
        <p:nvSpPr>
          <p:cNvPr id="3" name="Content Placeholder 2"/>
          <p:cNvSpPr>
            <a:spLocks noGrp="1"/>
          </p:cNvSpPr>
          <p:nvPr>
            <p:ph idx="1"/>
          </p:nvPr>
        </p:nvSpPr>
        <p:spPr/>
        <p:txBody>
          <a:bodyPr>
            <a:normAutofit lnSpcReduction="10000"/>
          </a:bodyPr>
          <a:lstStyle/>
          <a:p>
            <a:r>
              <a:rPr lang="en-US" dirty="0" smtClean="0"/>
              <a:t>The Universal Charging Friend (UCF) is a portable charging unit</a:t>
            </a:r>
          </a:p>
          <a:p>
            <a:r>
              <a:rPr lang="en-US" dirty="0" smtClean="0"/>
              <a:t>Capable of being charged by three input sources</a:t>
            </a:r>
          </a:p>
          <a:p>
            <a:pPr lvl="1"/>
            <a:r>
              <a:rPr lang="en-US" dirty="0" smtClean="0"/>
              <a:t>AC-DC wall adapter</a:t>
            </a:r>
          </a:p>
          <a:p>
            <a:pPr lvl="1"/>
            <a:r>
              <a:rPr lang="en-US" dirty="0" smtClean="0"/>
              <a:t>Fold-out solar panels</a:t>
            </a:r>
          </a:p>
          <a:p>
            <a:pPr lvl="1"/>
            <a:r>
              <a:rPr lang="en-US" dirty="0" smtClean="0"/>
              <a:t>Hand-crank kinetic generator</a:t>
            </a:r>
          </a:p>
          <a:p>
            <a:r>
              <a:rPr lang="en-US" dirty="0" smtClean="0"/>
              <a:t>Has the ability to charge USB devices</a:t>
            </a:r>
          </a:p>
          <a:p>
            <a:r>
              <a:rPr lang="en-US" dirty="0" smtClean="0"/>
              <a:t>Displays important information on an LCD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Gear System</a:t>
            </a:r>
            <a:endParaRPr lang="en-US" dirty="0"/>
          </a:p>
        </p:txBody>
      </p:sp>
      <p:sp>
        <p:nvSpPr>
          <p:cNvPr id="3" name="Content Placeholder 2"/>
          <p:cNvSpPr>
            <a:spLocks noGrp="1"/>
          </p:cNvSpPr>
          <p:nvPr>
            <p:ph idx="1"/>
          </p:nvPr>
        </p:nvSpPr>
        <p:spPr>
          <a:xfrm>
            <a:off x="457200" y="1600201"/>
            <a:ext cx="8305800" cy="2438399"/>
          </a:xfrm>
        </p:spPr>
        <p:txBody>
          <a:bodyPr>
            <a:normAutofit fontScale="85000" lnSpcReduction="20000"/>
          </a:bodyPr>
          <a:lstStyle/>
          <a:p>
            <a:r>
              <a:rPr lang="en-US" dirty="0" smtClean="0"/>
              <a:t>The gear system consists of five gears</a:t>
            </a:r>
          </a:p>
          <a:p>
            <a:r>
              <a:rPr lang="en-US" dirty="0" smtClean="0"/>
              <a:t>For every three revolutions that the user makes, ten revolutions occur in the adjacent gear</a:t>
            </a:r>
          </a:p>
          <a:p>
            <a:r>
              <a:rPr lang="en-US" dirty="0" smtClean="0"/>
              <a:t>For every full revolution the user makes with the handle, approximately 118 revolutions occur on the shaft of the motor</a:t>
            </a:r>
          </a:p>
        </p:txBody>
      </p:sp>
      <p:pic>
        <p:nvPicPr>
          <p:cNvPr id="1026" name="Picture 2"/>
          <p:cNvPicPr>
            <a:picLocks noChangeAspect="1" noChangeArrowheads="1"/>
          </p:cNvPicPr>
          <p:nvPr/>
        </p:nvPicPr>
        <p:blipFill>
          <a:blip r:embed="rId2" cstate="print"/>
          <a:srcRect l="18750" t="25000" r="22500" b="32000"/>
          <a:stretch>
            <a:fillRect/>
          </a:stretch>
        </p:blipFill>
        <p:spPr bwMode="auto">
          <a:xfrm>
            <a:off x="1600200" y="3886200"/>
            <a:ext cx="5867399" cy="2684023"/>
          </a:xfrm>
          <a:prstGeom prst="rect">
            <a:avLst/>
          </a:prstGeom>
          <a:noFill/>
          <a:ln w="9525">
            <a:noFill/>
            <a:miter lim="800000"/>
            <a:headEnd/>
            <a:tailEnd/>
          </a:ln>
        </p:spPr>
      </p:pic>
      <p:cxnSp>
        <p:nvCxnSpPr>
          <p:cNvPr id="6" name="Straight Arrow Connector 5"/>
          <p:cNvCxnSpPr/>
          <p:nvPr/>
        </p:nvCxnSpPr>
        <p:spPr>
          <a:xfrm rot="10800000" flipV="1">
            <a:off x="5943600" y="4114800"/>
            <a:ext cx="990600" cy="762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858000" y="3886200"/>
            <a:ext cx="1143000" cy="369332"/>
          </a:xfrm>
          <a:prstGeom prst="rect">
            <a:avLst/>
          </a:prstGeom>
          <a:noFill/>
        </p:spPr>
        <p:txBody>
          <a:bodyPr wrap="square" rtlCol="0">
            <a:spAutoFit/>
          </a:bodyPr>
          <a:lstStyle/>
          <a:p>
            <a:r>
              <a:rPr lang="en-US" dirty="0" smtClean="0"/>
              <a:t>Motor</a:t>
            </a:r>
            <a:endParaRPr lang="en-US" dirty="0"/>
          </a:p>
        </p:txBody>
      </p:sp>
      <p:cxnSp>
        <p:nvCxnSpPr>
          <p:cNvPr id="12" name="Straight Arrow Connector 11"/>
          <p:cNvCxnSpPr/>
          <p:nvPr/>
        </p:nvCxnSpPr>
        <p:spPr>
          <a:xfrm rot="10800000">
            <a:off x="4191000" y="6096000"/>
            <a:ext cx="1447800"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562600" y="5867400"/>
            <a:ext cx="914400" cy="381000"/>
          </a:xfrm>
          <a:prstGeom prst="rect">
            <a:avLst/>
          </a:prstGeom>
          <a:noFill/>
        </p:spPr>
        <p:txBody>
          <a:bodyPr wrap="square" rtlCol="0">
            <a:spAutoFit/>
          </a:bodyPr>
          <a:lstStyle/>
          <a:p>
            <a:r>
              <a:rPr lang="en-US" dirty="0" smtClean="0"/>
              <a:t>Handle</a:t>
            </a:r>
            <a:endParaRPr lang="en-US" dirty="0"/>
          </a:p>
        </p:txBody>
      </p:sp>
      <p:sp>
        <p:nvSpPr>
          <p:cNvPr id="18" name="TextBox 17"/>
          <p:cNvSpPr txBox="1"/>
          <p:nvPr/>
        </p:nvSpPr>
        <p:spPr>
          <a:xfrm>
            <a:off x="5334000" y="5181600"/>
            <a:ext cx="228600" cy="261610"/>
          </a:xfrm>
          <a:prstGeom prst="rect">
            <a:avLst/>
          </a:prstGeom>
          <a:noFill/>
        </p:spPr>
        <p:txBody>
          <a:bodyPr wrap="square" rtlCol="0">
            <a:spAutoFit/>
          </a:bodyPr>
          <a:lstStyle/>
          <a:p>
            <a:r>
              <a:rPr lang="en-US" sz="1100" dirty="0" smtClean="0"/>
              <a:t>5</a:t>
            </a:r>
            <a:endParaRPr lang="en-US" sz="1100" dirty="0"/>
          </a:p>
        </p:txBody>
      </p:sp>
      <p:sp>
        <p:nvSpPr>
          <p:cNvPr id="19" name="TextBox 18"/>
          <p:cNvSpPr txBox="1"/>
          <p:nvPr/>
        </p:nvSpPr>
        <p:spPr>
          <a:xfrm>
            <a:off x="4572000" y="5257800"/>
            <a:ext cx="152400" cy="261610"/>
          </a:xfrm>
          <a:prstGeom prst="rect">
            <a:avLst/>
          </a:prstGeom>
          <a:noFill/>
        </p:spPr>
        <p:txBody>
          <a:bodyPr wrap="square" rtlCol="0">
            <a:spAutoFit/>
          </a:bodyPr>
          <a:lstStyle/>
          <a:p>
            <a:r>
              <a:rPr lang="en-US" sz="1100" dirty="0" smtClean="0"/>
              <a:t>4</a:t>
            </a:r>
            <a:endParaRPr lang="en-US" sz="1100" dirty="0"/>
          </a:p>
        </p:txBody>
      </p:sp>
      <p:sp>
        <p:nvSpPr>
          <p:cNvPr id="20" name="TextBox 19"/>
          <p:cNvSpPr txBox="1"/>
          <p:nvPr/>
        </p:nvSpPr>
        <p:spPr>
          <a:xfrm>
            <a:off x="3810000" y="5410200"/>
            <a:ext cx="152400" cy="261610"/>
          </a:xfrm>
          <a:prstGeom prst="rect">
            <a:avLst/>
          </a:prstGeom>
          <a:noFill/>
        </p:spPr>
        <p:txBody>
          <a:bodyPr wrap="square" rtlCol="0">
            <a:spAutoFit/>
          </a:bodyPr>
          <a:lstStyle/>
          <a:p>
            <a:r>
              <a:rPr lang="en-US" sz="1100" dirty="0" smtClean="0"/>
              <a:t>3</a:t>
            </a:r>
            <a:endParaRPr lang="en-US" sz="1100" dirty="0"/>
          </a:p>
        </p:txBody>
      </p:sp>
      <p:sp>
        <p:nvSpPr>
          <p:cNvPr id="21" name="TextBox 20"/>
          <p:cNvSpPr txBox="1"/>
          <p:nvPr/>
        </p:nvSpPr>
        <p:spPr>
          <a:xfrm>
            <a:off x="4572000" y="5638800"/>
            <a:ext cx="152400" cy="261610"/>
          </a:xfrm>
          <a:prstGeom prst="rect">
            <a:avLst/>
          </a:prstGeom>
          <a:noFill/>
        </p:spPr>
        <p:txBody>
          <a:bodyPr wrap="square" rtlCol="0">
            <a:spAutoFit/>
          </a:bodyPr>
          <a:lstStyle/>
          <a:p>
            <a:r>
              <a:rPr lang="en-US" sz="1100" dirty="0" smtClean="0"/>
              <a:t>2</a:t>
            </a:r>
            <a:endParaRPr lang="en-US" sz="1100" dirty="0"/>
          </a:p>
        </p:txBody>
      </p:sp>
      <p:sp>
        <p:nvSpPr>
          <p:cNvPr id="22" name="TextBox 21"/>
          <p:cNvSpPr txBox="1"/>
          <p:nvPr/>
        </p:nvSpPr>
        <p:spPr>
          <a:xfrm>
            <a:off x="3810000" y="5715000"/>
            <a:ext cx="152400" cy="261610"/>
          </a:xfrm>
          <a:prstGeom prst="rect">
            <a:avLst/>
          </a:prstGeom>
          <a:noFill/>
        </p:spPr>
        <p:txBody>
          <a:bodyPr wrap="square" rtlCol="0">
            <a:spAutoFit/>
          </a:bodyPr>
          <a:lstStyle/>
          <a:p>
            <a:r>
              <a:rPr lang="en-US" sz="1100" dirty="0" smtClean="0"/>
              <a:t>1</a:t>
            </a:r>
            <a:endParaRPr lang="en-US" sz="11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152400"/>
            <a:ext cx="8229600" cy="1143000"/>
          </a:xfrm>
        </p:spPr>
        <p:txBody>
          <a:bodyPr>
            <a:normAutofit/>
          </a:bodyPr>
          <a:lstStyle/>
          <a:p>
            <a:r>
              <a:rPr lang="en-US" dirty="0" smtClean="0"/>
              <a:t>  Final Design of Kinetic Generator</a:t>
            </a:r>
            <a:endParaRPr lang="en-US" dirty="0"/>
          </a:p>
        </p:txBody>
      </p:sp>
      <p:pic>
        <p:nvPicPr>
          <p:cNvPr id="7" name="Content Placeholder 6"/>
          <p:cNvPicPr>
            <a:picLocks noGrp="1"/>
          </p:cNvPicPr>
          <p:nvPr>
            <p:ph sz="half" idx="4294967295"/>
          </p:nvPr>
        </p:nvPicPr>
        <p:blipFill>
          <a:blip r:embed="rId2" cstate="print"/>
          <a:srcRect l="7692" t="21026" r="20833" b="17949"/>
          <a:stretch>
            <a:fillRect/>
          </a:stretch>
        </p:blipFill>
        <p:spPr bwMode="auto">
          <a:xfrm>
            <a:off x="304800" y="1371600"/>
            <a:ext cx="4343400" cy="2209800"/>
          </a:xfrm>
          <a:prstGeom prst="rect">
            <a:avLst/>
          </a:prstGeom>
          <a:noFill/>
          <a:ln w="9525">
            <a:noFill/>
            <a:miter lim="800000"/>
            <a:headEnd/>
            <a:tailEnd/>
          </a:ln>
        </p:spPr>
      </p:pic>
      <p:sp>
        <p:nvSpPr>
          <p:cNvPr id="6" name="Rectangle 5"/>
          <p:cNvSpPr/>
          <p:nvPr/>
        </p:nvSpPr>
        <p:spPr>
          <a:xfrm>
            <a:off x="381000" y="3429000"/>
            <a:ext cx="4267200" cy="3416320"/>
          </a:xfrm>
          <a:prstGeom prst="rect">
            <a:avLst/>
          </a:prstGeom>
        </p:spPr>
        <p:txBody>
          <a:bodyPr wrap="square">
            <a:spAutoFit/>
          </a:bodyPr>
          <a:lstStyle/>
          <a:p>
            <a:r>
              <a:rPr lang="en-US" sz="2400" dirty="0" smtClean="0"/>
              <a:t> </a:t>
            </a:r>
          </a:p>
          <a:p>
            <a:pPr>
              <a:buFont typeface="Arial" pitchFamily="34" charset="0"/>
              <a:buChar char="•"/>
            </a:pPr>
            <a:r>
              <a:rPr lang="en-US" sz="2400" dirty="0" smtClean="0"/>
              <a:t>Generates 5VDC - 10VDC after passing through a full-wave bridge rectifier</a:t>
            </a:r>
          </a:p>
          <a:p>
            <a:pPr>
              <a:buFont typeface="Arial" pitchFamily="34" charset="0"/>
              <a:buChar char="•"/>
            </a:pPr>
            <a:r>
              <a:rPr lang="en-US" sz="2400" dirty="0" smtClean="0"/>
              <a:t>Produces 250mA to 400mA </a:t>
            </a:r>
          </a:p>
          <a:p>
            <a:pPr>
              <a:buFont typeface="Arial" pitchFamily="34" charset="0"/>
              <a:buChar char="•"/>
            </a:pPr>
            <a:r>
              <a:rPr lang="en-US" sz="2400" dirty="0" smtClean="0"/>
              <a:t>Trickle charges battery only</a:t>
            </a:r>
          </a:p>
          <a:p>
            <a:endParaRPr lang="en-US" sz="2400" dirty="0" smtClean="0"/>
          </a:p>
          <a:p>
            <a:endParaRPr lang="en-US" sz="2400" dirty="0" smtClean="0"/>
          </a:p>
          <a:p>
            <a:pPr>
              <a:buFont typeface="Arial" pitchFamily="34" charset="0"/>
              <a:buChar char="•"/>
            </a:pPr>
            <a:endParaRPr lang="en-US" sz="2400" dirty="0"/>
          </a:p>
        </p:txBody>
      </p:sp>
      <p:pic>
        <p:nvPicPr>
          <p:cNvPr id="9" name="Picture 3" descr="F:\DCIM\101MSDCF\DSC01948.JPG"/>
          <p:cNvPicPr>
            <a:picLocks noChangeAspect="1" noChangeArrowheads="1"/>
          </p:cNvPicPr>
          <p:nvPr/>
        </p:nvPicPr>
        <p:blipFill>
          <a:blip r:embed="rId3" cstate="print"/>
          <a:srcRect/>
          <a:stretch>
            <a:fillRect/>
          </a:stretch>
        </p:blipFill>
        <p:spPr bwMode="auto">
          <a:xfrm rot="5400000">
            <a:off x="5194300" y="1739900"/>
            <a:ext cx="2946400" cy="2209800"/>
          </a:xfrm>
          <a:prstGeom prst="rect">
            <a:avLst/>
          </a:prstGeom>
          <a:noFill/>
        </p:spPr>
      </p:pic>
      <p:pic>
        <p:nvPicPr>
          <p:cNvPr id="10" name="Picture 2" descr="F:\DCIM\101MSDCF\DSC01947.JPG"/>
          <p:cNvPicPr>
            <a:picLocks noChangeAspect="1" noChangeArrowheads="1"/>
          </p:cNvPicPr>
          <p:nvPr/>
        </p:nvPicPr>
        <p:blipFill>
          <a:blip r:embed="rId4" cstate="print"/>
          <a:srcRect/>
          <a:stretch>
            <a:fillRect/>
          </a:stretch>
        </p:blipFill>
        <p:spPr bwMode="auto">
          <a:xfrm>
            <a:off x="5334000" y="4419600"/>
            <a:ext cx="2667000" cy="200025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Wall Power</a:t>
            </a:r>
            <a:endParaRPr lang="en-US" dirty="0"/>
          </a:p>
        </p:txBody>
      </p:sp>
      <p:sp>
        <p:nvSpPr>
          <p:cNvPr id="5" name="Content Placeholder 4"/>
          <p:cNvSpPr>
            <a:spLocks noGrp="1"/>
          </p:cNvSpPr>
          <p:nvPr>
            <p:ph idx="1"/>
          </p:nvPr>
        </p:nvSpPr>
        <p:spPr/>
        <p:txBody>
          <a:bodyPr/>
          <a:lstStyle/>
          <a:p>
            <a:r>
              <a:rPr lang="en-US" dirty="0" smtClean="0"/>
              <a:t>Wall adapter regulates 120VAC to 15VDC</a:t>
            </a:r>
          </a:p>
          <a:p>
            <a:r>
              <a:rPr lang="en-US" dirty="0" smtClean="0"/>
              <a:t>Delivers 2.5A in order to fast charge internal battery and USB load (if any) simultaneously</a:t>
            </a:r>
          </a:p>
          <a:p>
            <a:pPr lvl="1"/>
            <a:r>
              <a:rPr lang="en-US" dirty="0" smtClean="0"/>
              <a:t>Solar and kinetic sources do not provide enough power to fast charge the battery, but the wall adapter allows the user to charge the UCF quickly</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Battery</a:t>
            </a:r>
            <a:endParaRPr lang="en-US" dirty="0"/>
          </a:p>
        </p:txBody>
      </p:sp>
      <p:sp>
        <p:nvSpPr>
          <p:cNvPr id="3" name="Content Placeholder 2"/>
          <p:cNvSpPr>
            <a:spLocks noGrp="1"/>
          </p:cNvSpPr>
          <p:nvPr>
            <p:ph idx="1"/>
          </p:nvPr>
        </p:nvSpPr>
        <p:spPr/>
        <p:txBody>
          <a:bodyPr>
            <a:noAutofit/>
          </a:bodyPr>
          <a:lstStyle/>
          <a:p>
            <a:pPr>
              <a:buNone/>
            </a:pPr>
            <a:r>
              <a:rPr lang="en-US" sz="2400" dirty="0" smtClean="0"/>
              <a:t>Specifications: </a:t>
            </a:r>
            <a:r>
              <a:rPr lang="en-US" sz="2400" dirty="0" err="1" smtClean="0"/>
              <a:t>NiMH</a:t>
            </a:r>
            <a:endParaRPr lang="en-US" sz="2400" dirty="0" smtClean="0"/>
          </a:p>
          <a:p>
            <a:r>
              <a:rPr lang="en-US" sz="2400" dirty="0" smtClean="0"/>
              <a:t>Voltage: 7.2V </a:t>
            </a:r>
          </a:p>
          <a:p>
            <a:r>
              <a:rPr lang="en-US" sz="2400" dirty="0" smtClean="0"/>
              <a:t>Capacity: 1200mAH</a:t>
            </a:r>
          </a:p>
          <a:p>
            <a:r>
              <a:rPr lang="en-US" sz="2400" dirty="0" smtClean="0"/>
              <a:t>Standard charge: 3 hours </a:t>
            </a:r>
          </a:p>
          <a:p>
            <a:endParaRPr lang="en-US" sz="2400" dirty="0" smtClean="0"/>
          </a:p>
          <a:p>
            <a:endParaRPr lang="en-US" sz="2400" dirty="0" smtClean="0"/>
          </a:p>
          <a:p>
            <a:pPr lvl="1"/>
            <a:endParaRPr lang="en-US" sz="2000" dirty="0" smtClean="0"/>
          </a:p>
          <a:p>
            <a:pPr lvl="1"/>
            <a:r>
              <a:rPr lang="en-US" sz="2000" dirty="0" smtClean="0"/>
              <a:t>For demonstration purposes we will charge a 7.2V NiMH 600mAH to validate fast and trickle charge modes</a:t>
            </a:r>
          </a:p>
        </p:txBody>
      </p:sp>
      <p:pic>
        <p:nvPicPr>
          <p:cNvPr id="7" name="Picture 2"/>
          <p:cNvPicPr>
            <a:picLocks noChangeAspect="1" noChangeArrowheads="1"/>
          </p:cNvPicPr>
          <p:nvPr/>
        </p:nvPicPr>
        <p:blipFill>
          <a:blip r:embed="rId3" cstate="print"/>
          <a:srcRect/>
          <a:stretch>
            <a:fillRect/>
          </a:stretch>
        </p:blipFill>
        <p:spPr bwMode="auto">
          <a:xfrm>
            <a:off x="4800600" y="1676400"/>
            <a:ext cx="3556000" cy="266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Wall Charging Schematic</a:t>
            </a:r>
            <a:endParaRPr lang="en-US" sz="3600" dirty="0"/>
          </a:p>
        </p:txBody>
      </p:sp>
      <p:sp>
        <p:nvSpPr>
          <p:cNvPr id="13" name="Content Placeholder 12"/>
          <p:cNvSpPr>
            <a:spLocks noGrp="1"/>
          </p:cNvSpPr>
          <p:nvPr>
            <p:ph idx="1"/>
          </p:nvPr>
        </p:nvSpPr>
        <p:spPr/>
        <p:txBody>
          <a:bodyPr>
            <a:noAutofit/>
          </a:bodyPr>
          <a:lstStyle/>
          <a:p>
            <a:r>
              <a:rPr lang="en-US" sz="1800" dirty="0" smtClean="0"/>
              <a:t>MAX712/713 fast charge </a:t>
            </a:r>
          </a:p>
          <a:p>
            <a:pPr>
              <a:buNone/>
            </a:pPr>
            <a:r>
              <a:rPr lang="en-US" sz="1800" dirty="0" smtClean="0"/>
              <a:t>controller is powered by the </a:t>
            </a:r>
          </a:p>
          <a:p>
            <a:pPr>
              <a:buNone/>
            </a:pPr>
            <a:r>
              <a:rPr lang="en-US" sz="1800" dirty="0" smtClean="0"/>
              <a:t>15VDC wall cube </a:t>
            </a:r>
          </a:p>
          <a:p>
            <a:r>
              <a:rPr lang="en-US" sz="1800" dirty="0" smtClean="0"/>
              <a:t>MAX chip is configured </a:t>
            </a:r>
          </a:p>
          <a:p>
            <a:pPr>
              <a:buNone/>
            </a:pPr>
            <a:r>
              <a:rPr lang="en-US" sz="1800" dirty="0" smtClean="0"/>
              <a:t>based on 6 </a:t>
            </a:r>
            <a:r>
              <a:rPr lang="en-US" sz="1800" dirty="0" err="1" smtClean="0"/>
              <a:t>NiMH</a:t>
            </a:r>
            <a:r>
              <a:rPr lang="en-US" sz="1800" dirty="0" smtClean="0"/>
              <a:t> cells, the </a:t>
            </a:r>
          </a:p>
          <a:p>
            <a:pPr>
              <a:buNone/>
            </a:pPr>
            <a:r>
              <a:rPr lang="en-US" sz="1800" dirty="0" smtClean="0"/>
              <a:t>fast charge rate of C/2, and </a:t>
            </a:r>
          </a:p>
          <a:p>
            <a:pPr>
              <a:buNone/>
            </a:pPr>
            <a:r>
              <a:rPr lang="en-US" sz="1800" dirty="0" smtClean="0"/>
              <a:t>the 15VDC input source</a:t>
            </a:r>
          </a:p>
          <a:p>
            <a:pPr>
              <a:buNone/>
            </a:pPr>
            <a:endParaRPr lang="en-US" sz="1800" dirty="0" smtClean="0"/>
          </a:p>
          <a:p>
            <a:pPr>
              <a:buNone/>
            </a:pPr>
            <a:endParaRPr lang="en-US" sz="1800" dirty="0" smtClean="0"/>
          </a:p>
          <a:p>
            <a:pPr>
              <a:buNone/>
            </a:pPr>
            <a:r>
              <a:rPr lang="en-US" sz="1800" dirty="0" smtClean="0"/>
              <a:t>Key pins:</a:t>
            </a:r>
          </a:p>
          <a:p>
            <a:r>
              <a:rPr lang="en-US" sz="1800" dirty="0" smtClean="0"/>
              <a:t>PIN 15 – shunt regulator</a:t>
            </a:r>
          </a:p>
          <a:p>
            <a:r>
              <a:rPr lang="en-US" sz="1800" dirty="0" smtClean="0"/>
              <a:t>PIN 14 – drives PNP current source  </a:t>
            </a:r>
          </a:p>
          <a:p>
            <a:r>
              <a:rPr lang="en-US" sz="1800" dirty="0" smtClean="0"/>
              <a:t>PIN 8 – fast charge status output</a:t>
            </a:r>
          </a:p>
          <a:p>
            <a:r>
              <a:rPr lang="en-US" sz="1800" dirty="0" smtClean="0"/>
              <a:t>PIN 11 – constant current </a:t>
            </a:r>
          </a:p>
        </p:txBody>
      </p:sp>
      <p:pic>
        <p:nvPicPr>
          <p:cNvPr id="15" name="Picture 2"/>
          <p:cNvPicPr>
            <a:picLocks noChangeAspect="1" noChangeArrowheads="1"/>
          </p:cNvPicPr>
          <p:nvPr/>
        </p:nvPicPr>
        <p:blipFill>
          <a:blip r:embed="rId3" cstate="print"/>
          <a:srcRect l="5000" t="9000" r="1875" b="8982"/>
          <a:stretch>
            <a:fillRect/>
          </a:stretch>
        </p:blipFill>
        <p:spPr bwMode="auto">
          <a:xfrm>
            <a:off x="3429000" y="1219200"/>
            <a:ext cx="5638800" cy="3389422"/>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328713" y="4191000"/>
            <a:ext cx="1386287" cy="2462212"/>
          </a:xfrm>
          <a:prstGeom prst="rect">
            <a:avLst/>
          </a:prstGeom>
          <a:noFill/>
          <a:ln w="9525">
            <a:noFill/>
            <a:miter lim="800000"/>
            <a:headEnd/>
            <a:tailEnd/>
          </a:ln>
          <a:effectLst/>
        </p:spPr>
      </p:pic>
      <p:sp>
        <p:nvSpPr>
          <p:cNvPr id="9" name="Rectangle 8"/>
          <p:cNvSpPr/>
          <p:nvPr/>
        </p:nvSpPr>
        <p:spPr>
          <a:xfrm>
            <a:off x="3886200" y="1981200"/>
            <a:ext cx="762000" cy="1371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191000" y="4191000"/>
            <a:ext cx="1600200" cy="2514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9" idx="2"/>
          </p:cNvCxnSpPr>
          <p:nvPr/>
        </p:nvCxnSpPr>
        <p:spPr>
          <a:xfrm rot="16200000" flipH="1">
            <a:off x="4038600" y="3596640"/>
            <a:ext cx="822960" cy="36576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MAX713</a:t>
            </a:r>
            <a:endParaRPr lang="en-US" dirty="0"/>
          </a:p>
        </p:txBody>
      </p:sp>
      <p:sp>
        <p:nvSpPr>
          <p:cNvPr id="3" name="Content Placeholder 2"/>
          <p:cNvSpPr>
            <a:spLocks noGrp="1"/>
          </p:cNvSpPr>
          <p:nvPr>
            <p:ph idx="1"/>
          </p:nvPr>
        </p:nvSpPr>
        <p:spPr/>
        <p:txBody>
          <a:bodyPr>
            <a:normAutofit lnSpcReduction="10000"/>
          </a:bodyPr>
          <a:lstStyle/>
          <a:p>
            <a:r>
              <a:rPr lang="en-US" dirty="0" smtClean="0"/>
              <a:t>The MAX713 monitors voltage slope, battery temperature, and charge time</a:t>
            </a:r>
          </a:p>
          <a:p>
            <a:r>
              <a:rPr lang="en-US" dirty="0" smtClean="0"/>
              <a:t>During fast charge, the current level is high; once full charge is detected, the current reduces to trickle charge</a:t>
            </a:r>
          </a:p>
          <a:p>
            <a:r>
              <a:rPr lang="en-US" dirty="0" smtClean="0"/>
              <a:t>5µA (max) drain on battery when not charging</a:t>
            </a:r>
          </a:p>
          <a:p>
            <a:r>
              <a:rPr lang="en-US" dirty="0" smtClean="0"/>
              <a:t>Fast charge on the circuit was measured at 340mA </a:t>
            </a:r>
          </a:p>
          <a:p>
            <a:r>
              <a:rPr lang="en-US" dirty="0" smtClean="0"/>
              <a:t>Trickle charge was measured around 30mA  </a:t>
            </a:r>
          </a:p>
          <a:p>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UCF Schematic</a:t>
            </a:r>
            <a:endParaRPr lang="en-US" dirty="0"/>
          </a:p>
        </p:txBody>
      </p:sp>
      <p:sp>
        <p:nvSpPr>
          <p:cNvPr id="3" name="Content Placeholder 2"/>
          <p:cNvSpPr>
            <a:spLocks noGrp="1"/>
          </p:cNvSpPr>
          <p:nvPr>
            <p:ph idx="1"/>
          </p:nvPr>
        </p:nvSpPr>
        <p:spPr/>
        <p:txBody>
          <a:bodyPr>
            <a:normAutofit/>
          </a:bodyPr>
          <a:lstStyle/>
          <a:p>
            <a:pPr>
              <a:buNone/>
            </a:pPr>
            <a:r>
              <a:rPr lang="en-US" dirty="0" smtClean="0"/>
              <a:t>The UCF schematic can be divided into four main sections:</a:t>
            </a:r>
          </a:p>
          <a:p>
            <a:pPr>
              <a:buNone/>
            </a:pPr>
            <a:endParaRPr lang="en-US" dirty="0" smtClean="0"/>
          </a:p>
          <a:p>
            <a:pPr lvl="1">
              <a:buFont typeface="Arial" pitchFamily="34" charset="0"/>
              <a:buChar char="•"/>
            </a:pPr>
            <a:r>
              <a:rPr lang="en-US" dirty="0" smtClean="0"/>
              <a:t>Power Control System</a:t>
            </a:r>
          </a:p>
          <a:p>
            <a:pPr lvl="1">
              <a:buFont typeface="Arial" pitchFamily="34" charset="0"/>
              <a:buChar char="•"/>
            </a:pPr>
            <a:r>
              <a:rPr lang="en-US" dirty="0" smtClean="0"/>
              <a:t>Power Sources/Battery System</a:t>
            </a:r>
          </a:p>
          <a:p>
            <a:pPr lvl="1">
              <a:buFont typeface="Arial" pitchFamily="34" charset="0"/>
              <a:buChar char="•"/>
            </a:pPr>
            <a:r>
              <a:rPr lang="en-US" dirty="0" smtClean="0"/>
              <a:t>Wall Adaptor Charging System</a:t>
            </a:r>
          </a:p>
          <a:p>
            <a:pPr lvl="1">
              <a:buFont typeface="Arial" pitchFamily="34" charset="0"/>
              <a:buChar char="•"/>
            </a:pPr>
            <a:r>
              <a:rPr lang="en-US" dirty="0" smtClean="0"/>
              <a:t>Microcontroller and LCD System</a:t>
            </a:r>
          </a:p>
          <a:p>
            <a:pPr>
              <a:buNone/>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Control Schematic</a:t>
            </a:r>
            <a:endParaRPr lang="en-US" dirty="0"/>
          </a:p>
        </p:txBody>
      </p:sp>
      <p:sp>
        <p:nvSpPr>
          <p:cNvPr id="5" name="TextBox 4"/>
          <p:cNvSpPr txBox="1"/>
          <p:nvPr/>
        </p:nvSpPr>
        <p:spPr>
          <a:xfrm>
            <a:off x="304800" y="1219200"/>
            <a:ext cx="8534400" cy="1754326"/>
          </a:xfrm>
          <a:prstGeom prst="rect">
            <a:avLst/>
          </a:prstGeom>
          <a:noFill/>
        </p:spPr>
        <p:txBody>
          <a:bodyPr wrap="square" rtlCol="0">
            <a:spAutoFit/>
          </a:bodyPr>
          <a:lstStyle/>
          <a:p>
            <a:r>
              <a:rPr lang="en-US" dirty="0" smtClean="0"/>
              <a:t>The power control section consists of a:</a:t>
            </a:r>
          </a:p>
          <a:p>
            <a:pPr>
              <a:buFont typeface="Arial" pitchFamily="34" charset="0"/>
              <a:buChar char="•"/>
            </a:pPr>
            <a:r>
              <a:rPr lang="en-US" dirty="0" smtClean="0"/>
              <a:t>   Main push button</a:t>
            </a:r>
          </a:p>
          <a:p>
            <a:pPr>
              <a:buFont typeface="Arial" pitchFamily="34" charset="0"/>
              <a:buChar char="•"/>
            </a:pPr>
            <a:r>
              <a:rPr lang="en-US" dirty="0" smtClean="0"/>
              <a:t>   5V linear regulator (78L05)</a:t>
            </a:r>
          </a:p>
          <a:p>
            <a:pPr>
              <a:buFont typeface="Arial" pitchFamily="34" charset="0"/>
              <a:buChar char="•"/>
            </a:pPr>
            <a:r>
              <a:rPr lang="en-US" dirty="0" smtClean="0"/>
              <a:t>   Hex inverter (HC04)</a:t>
            </a:r>
          </a:p>
          <a:p>
            <a:pPr>
              <a:buFont typeface="Arial" pitchFamily="34" charset="0"/>
              <a:buChar char="•"/>
            </a:pPr>
            <a:r>
              <a:rPr lang="en-US" dirty="0" smtClean="0"/>
              <a:t>   Latching relay (D3063)</a:t>
            </a:r>
          </a:p>
          <a:p>
            <a:pPr>
              <a:buFont typeface="Arial" pitchFamily="34" charset="0"/>
              <a:buChar char="•"/>
            </a:pPr>
            <a:r>
              <a:rPr lang="en-US" dirty="0" smtClean="0"/>
              <a:t>   Two diodes</a:t>
            </a:r>
            <a:endParaRPr lang="en-US" dirty="0"/>
          </a:p>
        </p:txBody>
      </p:sp>
      <p:pic>
        <p:nvPicPr>
          <p:cNvPr id="3" name="Picture 2"/>
          <p:cNvPicPr>
            <a:picLocks noChangeAspect="1" noChangeArrowheads="1"/>
          </p:cNvPicPr>
          <p:nvPr/>
        </p:nvPicPr>
        <p:blipFill>
          <a:blip r:embed="rId2" cstate="print"/>
          <a:srcRect/>
          <a:stretch>
            <a:fillRect/>
          </a:stretch>
        </p:blipFill>
        <p:spPr bwMode="auto">
          <a:xfrm>
            <a:off x="228600" y="2895600"/>
            <a:ext cx="8782050" cy="3590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981200" y="2438400"/>
            <a:ext cx="7114929" cy="4105275"/>
          </a:xfrm>
          <a:prstGeom prst="rect">
            <a:avLst/>
          </a:prstGeom>
          <a:noFill/>
          <a:ln w="9525">
            <a:noFill/>
            <a:miter lim="800000"/>
            <a:headEnd/>
            <a:tailEnd/>
          </a:ln>
        </p:spPr>
      </p:pic>
      <p:sp>
        <p:nvSpPr>
          <p:cNvPr id="2" name="Title 1"/>
          <p:cNvSpPr>
            <a:spLocks noGrp="1"/>
          </p:cNvSpPr>
          <p:nvPr>
            <p:ph type="title"/>
          </p:nvPr>
        </p:nvSpPr>
        <p:spPr>
          <a:xfrm>
            <a:off x="457200" y="228600"/>
            <a:ext cx="8229600" cy="1143000"/>
          </a:xfrm>
        </p:spPr>
        <p:txBody>
          <a:bodyPr/>
          <a:lstStyle/>
          <a:p>
            <a:r>
              <a:rPr lang="en-US" dirty="0" smtClean="0"/>
              <a:t>Power Sources/Battery Schematic</a:t>
            </a:r>
            <a:endParaRPr lang="en-US" dirty="0"/>
          </a:p>
        </p:txBody>
      </p:sp>
      <p:sp>
        <p:nvSpPr>
          <p:cNvPr id="7" name="TextBox 6"/>
          <p:cNvSpPr txBox="1"/>
          <p:nvPr/>
        </p:nvSpPr>
        <p:spPr>
          <a:xfrm>
            <a:off x="304800" y="1219200"/>
            <a:ext cx="8534400" cy="3693319"/>
          </a:xfrm>
          <a:prstGeom prst="rect">
            <a:avLst/>
          </a:prstGeom>
          <a:noFill/>
        </p:spPr>
        <p:txBody>
          <a:bodyPr wrap="square" rtlCol="0">
            <a:spAutoFit/>
          </a:bodyPr>
          <a:lstStyle/>
          <a:p>
            <a:r>
              <a:rPr lang="en-US" dirty="0" smtClean="0"/>
              <a:t>The power supply and battery section consists of a:</a:t>
            </a:r>
          </a:p>
          <a:p>
            <a:pPr>
              <a:buFont typeface="Arial" pitchFamily="34" charset="0"/>
              <a:buChar char="•"/>
            </a:pPr>
            <a:r>
              <a:rPr lang="en-US" dirty="0" smtClean="0"/>
              <a:t>   Solar power supply</a:t>
            </a:r>
          </a:p>
          <a:p>
            <a:pPr>
              <a:buFont typeface="Arial" pitchFamily="34" charset="0"/>
              <a:buChar char="•"/>
            </a:pPr>
            <a:r>
              <a:rPr lang="en-US" dirty="0" smtClean="0"/>
              <a:t>   Current limiter</a:t>
            </a:r>
          </a:p>
          <a:p>
            <a:pPr>
              <a:buFont typeface="Arial" pitchFamily="34" charset="0"/>
              <a:buChar char="•"/>
            </a:pPr>
            <a:r>
              <a:rPr lang="en-US" dirty="0" smtClean="0"/>
              <a:t>   Kinetic generator</a:t>
            </a:r>
          </a:p>
          <a:p>
            <a:pPr>
              <a:buFont typeface="Arial" pitchFamily="34" charset="0"/>
              <a:buChar char="•"/>
            </a:pPr>
            <a:r>
              <a:rPr lang="en-US" dirty="0" smtClean="0"/>
              <a:t>   Schottky diodes (x4)</a:t>
            </a:r>
          </a:p>
          <a:p>
            <a:pPr>
              <a:buFont typeface="Arial" pitchFamily="34" charset="0"/>
              <a:buChar char="•"/>
            </a:pPr>
            <a:r>
              <a:rPr lang="en-US" dirty="0" smtClean="0"/>
              <a:t>   Battery </a:t>
            </a:r>
          </a:p>
          <a:p>
            <a:pPr>
              <a:buFont typeface="Arial" pitchFamily="34" charset="0"/>
              <a:buChar char="•"/>
            </a:pPr>
            <a:r>
              <a:rPr lang="en-US" dirty="0" smtClean="0"/>
              <a:t>   Fuse </a:t>
            </a:r>
          </a:p>
          <a:p>
            <a:pPr>
              <a:buFont typeface="Arial" pitchFamily="34" charset="0"/>
              <a:buChar char="•"/>
            </a:pPr>
            <a:r>
              <a:rPr lang="en-US" dirty="0" smtClean="0"/>
              <a:t>   Wall adapter jack</a:t>
            </a:r>
          </a:p>
          <a:p>
            <a:pPr>
              <a:buFont typeface="Arial" pitchFamily="34" charset="0"/>
              <a:buChar char="•"/>
            </a:pPr>
            <a:r>
              <a:rPr lang="en-US" dirty="0" smtClean="0"/>
              <a:t>   DC/DC regulator</a:t>
            </a:r>
          </a:p>
          <a:p>
            <a:pPr>
              <a:buFont typeface="Arial" pitchFamily="34" charset="0"/>
              <a:buChar char="•"/>
            </a:pPr>
            <a:r>
              <a:rPr lang="en-US" dirty="0" smtClean="0"/>
              <a:t>   USB port</a:t>
            </a:r>
          </a:p>
          <a:p>
            <a:pPr>
              <a:buFont typeface="Arial" pitchFamily="34" charset="0"/>
              <a:buChar char="•"/>
            </a:pPr>
            <a:r>
              <a:rPr lang="en-US" dirty="0" smtClean="0"/>
              <a:t>   Resistors</a:t>
            </a:r>
          </a:p>
          <a:p>
            <a:pPr>
              <a:buFont typeface="Arial" pitchFamily="34" charset="0"/>
              <a:buChar char="•"/>
            </a:pPr>
            <a:r>
              <a:rPr lang="en-US" dirty="0" smtClean="0"/>
              <a:t>   Capacitors</a:t>
            </a:r>
          </a:p>
          <a:p>
            <a:pPr>
              <a:buFont typeface="Arial" pitchFamily="34" charset="0"/>
              <a:buChar char="•"/>
            </a:pPr>
            <a:r>
              <a:rPr lang="en-US" dirty="0" smtClean="0"/>
              <a:t>   Diodes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5000" t="9000" r="1875" b="8982"/>
          <a:stretch>
            <a:fillRect/>
          </a:stretch>
        </p:blipFill>
        <p:spPr bwMode="auto">
          <a:xfrm>
            <a:off x="1981200" y="2536310"/>
            <a:ext cx="6941820" cy="3965381"/>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Wall Charging Schematic</a:t>
            </a:r>
            <a:endParaRPr lang="en-US" dirty="0"/>
          </a:p>
        </p:txBody>
      </p:sp>
      <p:sp>
        <p:nvSpPr>
          <p:cNvPr id="4" name="TextBox 3"/>
          <p:cNvSpPr txBox="1"/>
          <p:nvPr/>
        </p:nvSpPr>
        <p:spPr>
          <a:xfrm>
            <a:off x="381000" y="1295400"/>
            <a:ext cx="7696200" cy="2585323"/>
          </a:xfrm>
          <a:prstGeom prst="rect">
            <a:avLst/>
          </a:prstGeom>
          <a:noFill/>
        </p:spPr>
        <p:txBody>
          <a:bodyPr wrap="square" rtlCol="0">
            <a:spAutoFit/>
          </a:bodyPr>
          <a:lstStyle/>
          <a:p>
            <a:r>
              <a:rPr lang="en-US" dirty="0" smtClean="0"/>
              <a:t>The wall charging schematic consists of a:</a:t>
            </a:r>
          </a:p>
          <a:p>
            <a:pPr>
              <a:buFont typeface="Arial" pitchFamily="34" charset="0"/>
              <a:buChar char="•"/>
            </a:pPr>
            <a:r>
              <a:rPr lang="en-US" dirty="0" smtClean="0"/>
              <a:t>  Maxim713 IC</a:t>
            </a:r>
          </a:p>
          <a:p>
            <a:pPr>
              <a:buFont typeface="Arial" pitchFamily="34" charset="0"/>
              <a:buChar char="•"/>
            </a:pPr>
            <a:r>
              <a:rPr lang="en-US" dirty="0" smtClean="0"/>
              <a:t>  Transistor (with heat sink)</a:t>
            </a:r>
          </a:p>
          <a:p>
            <a:pPr>
              <a:buFont typeface="Arial" pitchFamily="34" charset="0"/>
              <a:buChar char="•"/>
            </a:pPr>
            <a:r>
              <a:rPr lang="en-US" dirty="0" smtClean="0"/>
              <a:t>  Latch</a:t>
            </a:r>
          </a:p>
          <a:p>
            <a:pPr>
              <a:buFont typeface="Arial" pitchFamily="34" charset="0"/>
              <a:buChar char="•"/>
            </a:pPr>
            <a:r>
              <a:rPr lang="en-US" dirty="0" smtClean="0"/>
              <a:t>  Two comparators (LM358)</a:t>
            </a:r>
          </a:p>
          <a:p>
            <a:pPr>
              <a:buFont typeface="Arial" pitchFamily="34" charset="0"/>
              <a:buChar char="•"/>
            </a:pPr>
            <a:r>
              <a:rPr lang="en-US" dirty="0" smtClean="0"/>
              <a:t>  Bi-color LED</a:t>
            </a:r>
          </a:p>
          <a:p>
            <a:pPr>
              <a:buFont typeface="Arial" pitchFamily="34" charset="0"/>
              <a:buChar char="•"/>
            </a:pPr>
            <a:r>
              <a:rPr lang="en-US" dirty="0" smtClean="0"/>
              <a:t>  Various resistors</a:t>
            </a:r>
          </a:p>
          <a:p>
            <a:pPr>
              <a:buFont typeface="Arial" pitchFamily="34" charset="0"/>
              <a:buChar char="•"/>
            </a:pPr>
            <a:r>
              <a:rPr lang="en-US" dirty="0" smtClean="0"/>
              <a:t>  Various diodes</a:t>
            </a:r>
          </a:p>
          <a:p>
            <a:pPr>
              <a:buFont typeface="Arial" pitchFamily="34" charset="0"/>
              <a:buChar char="•"/>
            </a:pPr>
            <a:r>
              <a:rPr lang="en-US" dirty="0" smtClean="0"/>
              <a:t>  Various capacitors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Motivation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Today’s world demands more green energy technology and solutions to save money and the environment</a:t>
            </a:r>
          </a:p>
          <a:p>
            <a:r>
              <a:rPr lang="en-US" dirty="0" smtClean="0"/>
              <a:t>Creating a project that utilizes three different power sources and designing an efficient charging/discharging method would greatly enhance our knowledge and experience in this field</a:t>
            </a:r>
          </a:p>
          <a:p>
            <a:r>
              <a:rPr lang="en-US" dirty="0" smtClean="0"/>
              <a:t>Knew it would require us to accumulate resources and combine learned materials from engineering courses to make a working product</a:t>
            </a:r>
          </a:p>
          <a:p>
            <a:r>
              <a:rPr lang="en-US" dirty="0" smtClean="0"/>
              <a:t>Wanted a project that could be used in every day applications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Microcontroller and LCD Schematic</a:t>
            </a:r>
            <a:endParaRPr lang="en-US" dirty="0"/>
          </a:p>
        </p:txBody>
      </p:sp>
      <p:pic>
        <p:nvPicPr>
          <p:cNvPr id="2050" name="Picture 2"/>
          <p:cNvPicPr>
            <a:picLocks noChangeAspect="1" noChangeArrowheads="1"/>
          </p:cNvPicPr>
          <p:nvPr/>
        </p:nvPicPr>
        <p:blipFill>
          <a:blip r:embed="rId2" cstate="print"/>
          <a:srcRect l="5000" t="22000" r="10625" b="12000"/>
          <a:stretch>
            <a:fillRect/>
          </a:stretch>
        </p:blipFill>
        <p:spPr bwMode="auto">
          <a:xfrm>
            <a:off x="883227" y="2590800"/>
            <a:ext cx="8260773" cy="4038600"/>
          </a:xfrm>
          <a:prstGeom prst="rect">
            <a:avLst/>
          </a:prstGeom>
          <a:noFill/>
          <a:ln w="9525">
            <a:noFill/>
            <a:miter lim="800000"/>
            <a:headEnd/>
            <a:tailEnd/>
          </a:ln>
        </p:spPr>
      </p:pic>
      <p:sp>
        <p:nvSpPr>
          <p:cNvPr id="5" name="TextBox 4"/>
          <p:cNvSpPr txBox="1"/>
          <p:nvPr/>
        </p:nvSpPr>
        <p:spPr>
          <a:xfrm>
            <a:off x="304800" y="1295400"/>
            <a:ext cx="6248400" cy="2031325"/>
          </a:xfrm>
          <a:prstGeom prst="rect">
            <a:avLst/>
          </a:prstGeom>
          <a:noFill/>
        </p:spPr>
        <p:txBody>
          <a:bodyPr wrap="square" rtlCol="0">
            <a:spAutoFit/>
          </a:bodyPr>
          <a:lstStyle/>
          <a:p>
            <a:r>
              <a:rPr lang="en-US" dirty="0" smtClean="0"/>
              <a:t>The wall charging schematic consists of a:</a:t>
            </a:r>
          </a:p>
          <a:p>
            <a:pPr>
              <a:buFont typeface="Arial" pitchFamily="34" charset="0"/>
              <a:buChar char="•"/>
            </a:pPr>
            <a:r>
              <a:rPr lang="en-US" dirty="0" smtClean="0"/>
              <a:t>  PIC16F690 microcontroller</a:t>
            </a:r>
          </a:p>
          <a:p>
            <a:pPr>
              <a:buFont typeface="Arial" pitchFamily="34" charset="0"/>
              <a:buChar char="•"/>
            </a:pPr>
            <a:r>
              <a:rPr lang="en-US" dirty="0" smtClean="0"/>
              <a:t>  HD44780 LCD display</a:t>
            </a:r>
          </a:p>
          <a:p>
            <a:pPr>
              <a:buFont typeface="Arial" pitchFamily="34" charset="0"/>
              <a:buChar char="•"/>
            </a:pPr>
            <a:r>
              <a:rPr lang="en-US" dirty="0" smtClean="0"/>
              <a:t>  2N4401 transistor</a:t>
            </a:r>
          </a:p>
          <a:p>
            <a:pPr>
              <a:buFont typeface="Arial" pitchFamily="34" charset="0"/>
              <a:buChar char="•"/>
            </a:pPr>
            <a:r>
              <a:rPr lang="en-US" dirty="0" smtClean="0"/>
              <a:t>  10K potentiometer</a:t>
            </a:r>
          </a:p>
          <a:p>
            <a:pPr>
              <a:buFont typeface="Arial" pitchFamily="34" charset="0"/>
              <a:buChar char="•"/>
            </a:pPr>
            <a:r>
              <a:rPr lang="en-US" dirty="0" smtClean="0"/>
              <a:t>  Resistors</a:t>
            </a:r>
          </a:p>
          <a:p>
            <a:pPr>
              <a:buFont typeface="Arial" pitchFamily="34" charset="0"/>
              <a:buChar char="•"/>
            </a:pPr>
            <a:r>
              <a:rPr lang="en-US" dirty="0" smtClean="0"/>
              <a:t>  Capacitors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590800"/>
            <a:ext cx="8229600" cy="1143000"/>
          </a:xfrm>
        </p:spPr>
        <p:txBody>
          <a:bodyPr/>
          <a:lstStyle/>
          <a:p>
            <a:r>
              <a:rPr lang="en-US" dirty="0" smtClean="0"/>
              <a:t>Microcontroller and LCD</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MCU: PIC16F690</a:t>
            </a:r>
            <a:endParaRPr lang="en-US" dirty="0"/>
          </a:p>
        </p:txBody>
      </p:sp>
      <p:sp>
        <p:nvSpPr>
          <p:cNvPr id="3" name="Content Placeholder 2"/>
          <p:cNvSpPr>
            <a:spLocks noGrp="1"/>
          </p:cNvSpPr>
          <p:nvPr>
            <p:ph idx="1"/>
          </p:nvPr>
        </p:nvSpPr>
        <p:spPr>
          <a:xfrm>
            <a:off x="457200" y="1600200"/>
            <a:ext cx="8229600" cy="4572000"/>
          </a:xfrm>
        </p:spPr>
        <p:txBody>
          <a:bodyPr/>
          <a:lstStyle/>
          <a:p>
            <a:r>
              <a:rPr lang="en-US" sz="2400" dirty="0" smtClean="0"/>
              <a:t>Single chip is implemented into the design</a:t>
            </a:r>
          </a:p>
          <a:p>
            <a:pPr lvl="1"/>
            <a:r>
              <a:rPr lang="en-US" sz="2400" dirty="0" smtClean="0"/>
              <a:t>Monitor all 3 input voltage sources</a:t>
            </a:r>
          </a:p>
          <a:p>
            <a:pPr lvl="1"/>
            <a:r>
              <a:rPr lang="en-US" sz="2400" dirty="0" smtClean="0"/>
              <a:t>Monitor the battery</a:t>
            </a:r>
          </a:p>
          <a:p>
            <a:pPr lvl="1"/>
            <a:r>
              <a:rPr lang="en-US" sz="2400" dirty="0" smtClean="0"/>
              <a:t>Perform analog-to-digital conversions</a:t>
            </a:r>
          </a:p>
          <a:p>
            <a:pPr lvl="1"/>
            <a:r>
              <a:rPr lang="en-US" sz="2400" dirty="0" smtClean="0"/>
              <a:t>Send data to LCD driver for display</a:t>
            </a:r>
          </a:p>
          <a:p>
            <a:r>
              <a:rPr lang="en-US" sz="2400" dirty="0" smtClean="0"/>
              <a:t>Operates at 220µA </a:t>
            </a:r>
          </a:p>
          <a:p>
            <a:r>
              <a:rPr lang="en-US" sz="2400" dirty="0" smtClean="0"/>
              <a:t>Standby </a:t>
            </a:r>
            <a:r>
              <a:rPr lang="en-US" sz="2400" smtClean="0"/>
              <a:t>uses 50nA</a:t>
            </a:r>
            <a:endParaRPr lang="en-US" sz="2400" dirty="0" smtClean="0"/>
          </a:p>
          <a:p>
            <a:r>
              <a:rPr lang="en-US" sz="2400" dirty="0" smtClean="0"/>
              <a:t>Can operate in ambient temperatures up to 125˚C</a:t>
            </a:r>
          </a:p>
          <a:p>
            <a:r>
              <a:rPr lang="en-US" sz="2400" dirty="0" smtClean="0"/>
              <a:t>Programmed with mikroC compiler using C code and the PICKit2 software to write to the chip</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MCU Routines</a:t>
            </a:r>
            <a:endParaRPr lang="en-US" dirty="0"/>
          </a:p>
        </p:txBody>
      </p:sp>
      <p:sp>
        <p:nvSpPr>
          <p:cNvPr id="3" name="Content Placeholder 2"/>
          <p:cNvSpPr>
            <a:spLocks noGrp="1"/>
          </p:cNvSpPr>
          <p:nvPr>
            <p:ph idx="1"/>
          </p:nvPr>
        </p:nvSpPr>
        <p:spPr/>
        <p:txBody>
          <a:bodyPr>
            <a:normAutofit/>
          </a:bodyPr>
          <a:lstStyle/>
          <a:p>
            <a:pPr>
              <a:buNone/>
            </a:pPr>
            <a:r>
              <a:rPr lang="en-US" dirty="0" smtClean="0"/>
              <a:t>	The microcontroller contains functions that perform the following:</a:t>
            </a:r>
          </a:p>
          <a:p>
            <a:pPr lvl="1">
              <a:buFont typeface="Arial" pitchFamily="34" charset="0"/>
              <a:buChar char="•"/>
            </a:pPr>
            <a:r>
              <a:rPr lang="en-US" dirty="0" smtClean="0"/>
              <a:t>Sample ADC ports and perform conversions</a:t>
            </a:r>
          </a:p>
          <a:p>
            <a:pPr lvl="1">
              <a:buFont typeface="Arial" pitchFamily="34" charset="0"/>
              <a:buChar char="•"/>
            </a:pPr>
            <a:r>
              <a:rPr lang="en-US" dirty="0" smtClean="0"/>
              <a:t>Send converted values to LCD driver</a:t>
            </a:r>
          </a:p>
          <a:p>
            <a:pPr lvl="1">
              <a:buFont typeface="Arial" pitchFamily="34" charset="0"/>
              <a:buChar char="•"/>
            </a:pPr>
            <a:r>
              <a:rPr lang="en-US" dirty="0" smtClean="0"/>
              <a:t>Turn off backlight after ten seconds</a:t>
            </a:r>
          </a:p>
          <a:p>
            <a:pPr lvl="1">
              <a:buFont typeface="Arial" pitchFamily="34" charset="0"/>
              <a:buChar char="•"/>
            </a:pPr>
            <a:r>
              <a:rPr lang="en-US" dirty="0" smtClean="0"/>
              <a:t>Read interrupts to turn on backlight</a:t>
            </a:r>
          </a:p>
          <a:p>
            <a:pPr lvl="1">
              <a:buFont typeface="Arial" pitchFamily="34" charset="0"/>
              <a:buChar char="•"/>
            </a:pPr>
            <a:r>
              <a:rPr lang="en-US" dirty="0" smtClean="0"/>
              <a:t>Press-and-hold detection for power down</a:t>
            </a:r>
          </a:p>
          <a:p>
            <a:pPr lvl="1">
              <a:buFont typeface="Arial" pitchFamily="34" charset="0"/>
              <a:buChar char="•"/>
            </a:pPr>
            <a:r>
              <a:rPr lang="en-US" dirty="0" smtClean="0"/>
              <a:t>Low battery detection for auto power down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LCD Display Requirements</a:t>
            </a:r>
            <a:endParaRPr lang="en-US" dirty="0"/>
          </a:p>
        </p:txBody>
      </p:sp>
      <p:sp>
        <p:nvSpPr>
          <p:cNvPr id="3" name="Content Placeholder 2"/>
          <p:cNvSpPr>
            <a:spLocks noGrp="1"/>
          </p:cNvSpPr>
          <p:nvPr>
            <p:ph idx="1"/>
          </p:nvPr>
        </p:nvSpPr>
        <p:spPr/>
        <p:txBody>
          <a:bodyPr>
            <a:normAutofit/>
          </a:bodyPr>
          <a:lstStyle/>
          <a:p>
            <a:r>
              <a:rPr lang="en-US" dirty="0" smtClean="0"/>
              <a:t>Low power consumption</a:t>
            </a:r>
          </a:p>
          <a:p>
            <a:r>
              <a:rPr lang="en-US" dirty="0" smtClean="0"/>
              <a:t>Affordable price</a:t>
            </a:r>
          </a:p>
          <a:p>
            <a:r>
              <a:rPr lang="en-US" dirty="0" smtClean="0"/>
              <a:t>Clear and easy to read character display</a:t>
            </a:r>
          </a:p>
          <a:p>
            <a:r>
              <a:rPr lang="en-US" dirty="0" smtClean="0"/>
              <a:t>Sunlight readable (reflective)</a:t>
            </a:r>
          </a:p>
          <a:p>
            <a:r>
              <a:rPr lang="en-US" dirty="0" smtClean="0"/>
              <a:t>Two rows for displaying different values</a:t>
            </a:r>
          </a:p>
          <a:p>
            <a:r>
              <a:rPr lang="en-US" dirty="0" smtClean="0"/>
              <a:t>Backlight for nighttime visibility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LCD to MCU Connections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200400" y="1447800"/>
            <a:ext cx="5805487" cy="2943315"/>
          </a:xfrm>
          <a:prstGeom prst="rect">
            <a:avLst/>
          </a:prstGeom>
          <a:noFill/>
          <a:ln w="9525">
            <a:noFill/>
            <a:miter lim="800000"/>
            <a:headEnd/>
            <a:tailEnd/>
          </a:ln>
          <a:effectLst/>
        </p:spPr>
      </p:pic>
      <p:sp>
        <p:nvSpPr>
          <p:cNvPr id="6" name="TextBox 5"/>
          <p:cNvSpPr txBox="1"/>
          <p:nvPr/>
        </p:nvSpPr>
        <p:spPr>
          <a:xfrm>
            <a:off x="76200" y="1143000"/>
            <a:ext cx="3124200" cy="5632311"/>
          </a:xfrm>
          <a:prstGeom prst="rect">
            <a:avLst/>
          </a:prstGeom>
          <a:noFill/>
        </p:spPr>
        <p:txBody>
          <a:bodyPr wrap="square" rtlCol="0">
            <a:spAutoFit/>
          </a:bodyPr>
          <a:lstStyle/>
          <a:p>
            <a:pPr>
              <a:buFont typeface="Arial" pitchFamily="34" charset="0"/>
              <a:buChar char="•"/>
            </a:pPr>
            <a:r>
              <a:rPr lang="en-US" sz="2000" dirty="0" smtClean="0"/>
              <a:t>Only 6 pins are needed to interface the LCD</a:t>
            </a:r>
          </a:p>
          <a:p>
            <a:pPr>
              <a:buFont typeface="Arial" pitchFamily="34" charset="0"/>
              <a:buChar char="•"/>
            </a:pPr>
            <a:r>
              <a:rPr lang="en-US" sz="2000" dirty="0" smtClean="0"/>
              <a:t>Pins </a:t>
            </a:r>
            <a:r>
              <a:rPr lang="en-US" sz="2000" dirty="0" smtClean="0">
                <a:solidFill>
                  <a:srgbClr val="FF0000"/>
                </a:solidFill>
              </a:rPr>
              <a:t>D4-D7</a:t>
            </a:r>
            <a:r>
              <a:rPr lang="en-US" sz="2000" dirty="0" smtClean="0"/>
              <a:t> are the data pins connection</a:t>
            </a:r>
          </a:p>
          <a:p>
            <a:pPr>
              <a:buFont typeface="Arial" pitchFamily="34" charset="0"/>
              <a:buChar char="•"/>
            </a:pPr>
            <a:r>
              <a:rPr lang="en-US" sz="2000" dirty="0" smtClean="0">
                <a:solidFill>
                  <a:srgbClr val="00B050"/>
                </a:solidFill>
              </a:rPr>
              <a:t>Enable</a:t>
            </a:r>
            <a:r>
              <a:rPr lang="en-US" sz="2000" dirty="0" smtClean="0"/>
              <a:t> and </a:t>
            </a:r>
            <a:r>
              <a:rPr lang="en-US" sz="2000" dirty="0" smtClean="0">
                <a:solidFill>
                  <a:srgbClr val="00B050"/>
                </a:solidFill>
              </a:rPr>
              <a:t>register select </a:t>
            </a:r>
            <a:r>
              <a:rPr lang="en-US" sz="2000" dirty="0" smtClean="0"/>
              <a:t>are the LCD control pins</a:t>
            </a:r>
          </a:p>
          <a:p>
            <a:pPr>
              <a:buFont typeface="Arial" pitchFamily="34" charset="0"/>
              <a:buChar char="•"/>
            </a:pPr>
            <a:r>
              <a:rPr lang="en-US" sz="2000" dirty="0" smtClean="0">
                <a:solidFill>
                  <a:srgbClr val="0070C0"/>
                </a:solidFill>
              </a:rPr>
              <a:t>R/W</a:t>
            </a:r>
            <a:r>
              <a:rPr lang="en-US" sz="2000" dirty="0" smtClean="0"/>
              <a:t> pin will be grounded since no data will be read from LCD</a:t>
            </a:r>
          </a:p>
          <a:p>
            <a:pPr>
              <a:buFont typeface="Arial" pitchFamily="34" charset="0"/>
              <a:buChar char="•"/>
            </a:pPr>
            <a:r>
              <a:rPr lang="en-US" sz="2000" dirty="0" smtClean="0"/>
              <a:t>Pins </a:t>
            </a:r>
            <a:r>
              <a:rPr lang="en-US" sz="2000" dirty="0" smtClean="0">
                <a:solidFill>
                  <a:srgbClr val="0070C0"/>
                </a:solidFill>
              </a:rPr>
              <a:t>D0-D3</a:t>
            </a:r>
            <a:r>
              <a:rPr lang="en-US" sz="2000" dirty="0" smtClean="0"/>
              <a:t> will be grounded since they are not used in 4-bit mode</a:t>
            </a:r>
          </a:p>
          <a:p>
            <a:pPr>
              <a:buFont typeface="Arial" pitchFamily="34" charset="0"/>
              <a:buChar char="•"/>
            </a:pPr>
            <a:r>
              <a:rPr lang="en-US" sz="2000" dirty="0" smtClean="0"/>
              <a:t>4-bit mode will be used because it requires less pins</a:t>
            </a:r>
          </a:p>
          <a:p>
            <a:pPr lvl="1">
              <a:buFont typeface="Calibri" pitchFamily="34" charset="0"/>
              <a:buChar char="−"/>
            </a:pPr>
            <a:r>
              <a:rPr lang="en-US" sz="2000" dirty="0" smtClean="0"/>
              <a:t>Data is sent in nibbles</a:t>
            </a:r>
          </a:p>
          <a:p>
            <a:pPr lvl="1">
              <a:buFont typeface="Calibri" pitchFamily="34" charset="0"/>
              <a:buChar char="−"/>
            </a:pPr>
            <a:r>
              <a:rPr lang="en-US" sz="2000" dirty="0" smtClean="0"/>
              <a:t>Higher nibble is sent first and then the lower nibble is sent</a:t>
            </a:r>
            <a:endParaRPr lang="en-US" dirty="0" smtClean="0"/>
          </a:p>
        </p:txBody>
      </p:sp>
      <p:cxnSp>
        <p:nvCxnSpPr>
          <p:cNvPr id="10" name="Straight Arrow Connector 9"/>
          <p:cNvCxnSpPr/>
          <p:nvPr/>
        </p:nvCxnSpPr>
        <p:spPr>
          <a:xfrm rot="16200000" flipH="1">
            <a:off x="7490460" y="2186940"/>
            <a:ext cx="412274" cy="7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7642860" y="2186941"/>
            <a:ext cx="412274" cy="7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7795260" y="2186941"/>
            <a:ext cx="412274" cy="7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7946866" y="2186941"/>
            <a:ext cx="412274" cy="7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7337266" y="2186940"/>
            <a:ext cx="412274" cy="794"/>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6200000" flipH="1">
            <a:off x="7185660" y="2186940"/>
            <a:ext cx="412274" cy="794"/>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flipH="1">
            <a:off x="7033260" y="2186940"/>
            <a:ext cx="412274" cy="794"/>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6200000" flipH="1">
            <a:off x="6880066" y="2186940"/>
            <a:ext cx="412274" cy="794"/>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6200000" flipH="1">
            <a:off x="6499860" y="2186940"/>
            <a:ext cx="412274" cy="794"/>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6200000" flipH="1">
            <a:off x="6652260" y="2186940"/>
            <a:ext cx="412274" cy="794"/>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6347460" y="2186940"/>
            <a:ext cx="412274" cy="794"/>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down)">
                                      <p:cBhvr>
                                        <p:cTn id="21" dur="500"/>
                                        <p:tgtEl>
                                          <p:spTgt spid="27"/>
                                        </p:tgtEl>
                                      </p:cBhvr>
                                    </p:animEffect>
                                  </p:childTnLst>
                                </p:cTn>
                              </p:par>
                              <p:par>
                                <p:cTn id="22" presetID="22" presetClass="entr" presetSubtype="4"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down)">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down)">
                                      <p:cBhvr>
                                        <p:cTn id="34" dur="500"/>
                                        <p:tgtEl>
                                          <p:spTgt spid="24"/>
                                        </p:tgtEl>
                                      </p:cBhvr>
                                    </p:animEffect>
                                  </p:childTnLst>
                                </p:cTn>
                              </p:par>
                              <p:par>
                                <p:cTn id="35" presetID="22" presetClass="entr" presetSubtype="4"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par>
                                <p:cTn id="38" presetID="22" presetClass="entr" presetSubtype="4"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down)">
                                      <p:cBhvr>
                                        <p:cTn id="40" dur="500"/>
                                        <p:tgtEl>
                                          <p:spTgt spid="22"/>
                                        </p:tgtEl>
                                      </p:cBhvr>
                                    </p:animEffect>
                                  </p:childTnLst>
                                </p:cTn>
                              </p:par>
                              <p:par>
                                <p:cTn id="41" presetID="22" presetClass="entr" presetSubtype="4"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Programs</a:t>
            </a:r>
            <a:endParaRPr lang="en-US" dirty="0"/>
          </a:p>
        </p:txBody>
      </p:sp>
      <p:sp>
        <p:nvSpPr>
          <p:cNvPr id="4" name="TextBox 3"/>
          <p:cNvSpPr txBox="1"/>
          <p:nvPr/>
        </p:nvSpPr>
        <p:spPr>
          <a:xfrm>
            <a:off x="685800" y="1366421"/>
            <a:ext cx="7696200" cy="4524315"/>
          </a:xfrm>
          <a:prstGeom prst="rect">
            <a:avLst/>
          </a:prstGeom>
          <a:noFill/>
        </p:spPr>
        <p:txBody>
          <a:bodyPr wrap="square" rtlCol="0">
            <a:spAutoFit/>
          </a:bodyPr>
          <a:lstStyle/>
          <a:p>
            <a:r>
              <a:rPr lang="en-US" sz="2400" dirty="0" smtClean="0"/>
              <a:t>The software used to program the UCF is the mikroC compiler by MikroElektronika.  The reason for choosing this compiler is because:</a:t>
            </a:r>
          </a:p>
          <a:p>
            <a:pPr>
              <a:buFont typeface="Arial" pitchFamily="34" charset="0"/>
              <a:buChar char="•"/>
            </a:pPr>
            <a:endParaRPr lang="en-US" sz="2400" dirty="0" smtClean="0"/>
          </a:p>
          <a:p>
            <a:pPr lvl="1">
              <a:buFont typeface="Arial" pitchFamily="34" charset="0"/>
              <a:buChar char="•"/>
            </a:pPr>
            <a:r>
              <a:rPr lang="en-US" sz="2400" dirty="0" smtClean="0"/>
              <a:t>  Ease </a:t>
            </a:r>
            <a:r>
              <a:rPr lang="en-US" sz="2400" dirty="0" smtClean="0"/>
              <a:t>of use</a:t>
            </a:r>
          </a:p>
          <a:p>
            <a:pPr lvl="1">
              <a:buFont typeface="Arial" pitchFamily="34" charset="0"/>
              <a:buChar char="•"/>
            </a:pPr>
            <a:r>
              <a:rPr lang="en-US" sz="2400" dirty="0" smtClean="0"/>
              <a:t>  Pre-written </a:t>
            </a:r>
            <a:r>
              <a:rPr lang="en-US" sz="2400" dirty="0" smtClean="0"/>
              <a:t>library functions</a:t>
            </a:r>
          </a:p>
          <a:p>
            <a:pPr lvl="1">
              <a:buFont typeface="Arial" pitchFamily="34" charset="0"/>
              <a:buChar char="•"/>
            </a:pPr>
            <a:r>
              <a:rPr lang="en-US" sz="2400" dirty="0" smtClean="0"/>
              <a:t>  Free</a:t>
            </a:r>
            <a:endParaRPr lang="en-US" sz="2400" dirty="0" smtClean="0"/>
          </a:p>
          <a:p>
            <a:pPr lvl="1">
              <a:buFont typeface="Arial" pitchFamily="34" charset="0"/>
              <a:buChar char="•"/>
            </a:pPr>
            <a:r>
              <a:rPr lang="en-US" sz="2400" dirty="0" smtClean="0"/>
              <a:t>  Documentation</a:t>
            </a:r>
            <a:endParaRPr lang="en-US" sz="2400" dirty="0" smtClean="0"/>
          </a:p>
          <a:p>
            <a:pPr lvl="1">
              <a:buFont typeface="Arial" pitchFamily="34" charset="0"/>
              <a:buChar char="•"/>
            </a:pPr>
            <a:r>
              <a:rPr lang="en-US" sz="2400" dirty="0" smtClean="0"/>
              <a:t>  Support</a:t>
            </a:r>
            <a:endParaRPr lang="en-US" sz="2400" dirty="0" smtClean="0"/>
          </a:p>
          <a:p>
            <a:pPr>
              <a:buFont typeface="Arial" pitchFamily="34" charset="0"/>
              <a:buChar char="•"/>
            </a:pPr>
            <a:endParaRPr lang="en-US" sz="2400" dirty="0" smtClean="0"/>
          </a:p>
          <a:p>
            <a:r>
              <a:rPr lang="en-US" sz="2400" dirty="0" smtClean="0"/>
              <a:t>The software used to convert the C code to a hex file and program it to the PIC chip is PICKit2 by Microchip. </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Code</a:t>
            </a:r>
            <a:endParaRPr lang="en-US" dirty="0"/>
          </a:p>
        </p:txBody>
      </p:sp>
      <p:sp>
        <p:nvSpPr>
          <p:cNvPr id="3" name="Content Placeholder 2"/>
          <p:cNvSpPr>
            <a:spLocks noGrp="1"/>
          </p:cNvSpPr>
          <p:nvPr>
            <p:ph idx="1"/>
          </p:nvPr>
        </p:nvSpPr>
        <p:spPr/>
        <p:txBody>
          <a:bodyPr/>
          <a:lstStyle/>
          <a:p>
            <a:pPr>
              <a:buNone/>
            </a:pPr>
            <a:r>
              <a:rPr lang="en-US" dirty="0" smtClean="0"/>
              <a:t>The code for the UCF contains the following functions:</a:t>
            </a:r>
          </a:p>
          <a:p>
            <a:pPr lvl="1">
              <a:buFont typeface="Arial" pitchFamily="34" charset="0"/>
              <a:buChar char="•"/>
            </a:pPr>
            <a:r>
              <a:rPr lang="en-US" dirty="0" smtClean="0"/>
              <a:t>Main</a:t>
            </a:r>
          </a:p>
          <a:p>
            <a:pPr lvl="1">
              <a:buFont typeface="Arial" pitchFamily="34" charset="0"/>
              <a:buChar char="•"/>
            </a:pPr>
            <a:r>
              <a:rPr lang="en-US" dirty="0" smtClean="0"/>
              <a:t>Interrupt</a:t>
            </a:r>
          </a:p>
          <a:p>
            <a:pPr lvl="1">
              <a:buFont typeface="Arial" pitchFamily="34" charset="0"/>
              <a:buChar char="•"/>
            </a:pPr>
            <a:r>
              <a:rPr lang="en-US" dirty="0" smtClean="0"/>
              <a:t>ADC</a:t>
            </a:r>
          </a:p>
          <a:p>
            <a:pPr lvl="1">
              <a:buFont typeface="Arial" pitchFamily="34" charset="0"/>
              <a:buChar char="•"/>
            </a:pPr>
            <a:r>
              <a:rPr lang="en-US" dirty="0" smtClean="0"/>
              <a:t>Shutdown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Analog-to-Digital Conversion</a:t>
            </a:r>
            <a:endParaRPr lang="en-US" dirty="0"/>
          </a:p>
        </p:txBody>
      </p:sp>
      <p:sp>
        <p:nvSpPr>
          <p:cNvPr id="3" name="Content Placeholder 2"/>
          <p:cNvSpPr>
            <a:spLocks noGrp="1"/>
          </p:cNvSpPr>
          <p:nvPr>
            <p:ph idx="1"/>
          </p:nvPr>
        </p:nvSpPr>
        <p:spPr>
          <a:xfrm>
            <a:off x="457200" y="1600200"/>
            <a:ext cx="8229600" cy="5105400"/>
          </a:xfrm>
        </p:spPr>
        <p:txBody>
          <a:bodyPr>
            <a:normAutofit fontScale="85000" lnSpcReduction="20000"/>
          </a:bodyPr>
          <a:lstStyle/>
          <a:p>
            <a:pPr>
              <a:buNone/>
            </a:pPr>
            <a:r>
              <a:rPr lang="en-US" dirty="0" smtClean="0"/>
              <a:t>Four ADCs are performed by the MCU:</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The above voltage dividers provide adjusted values for ADC calculations, and the same resistor values are used for each voltage divider for simplicity and to save program space by using only two variables instead of eight.</a:t>
            </a:r>
          </a:p>
        </p:txBody>
      </p:sp>
      <p:pic>
        <p:nvPicPr>
          <p:cNvPr id="1026" name="Picture 2" descr="C:\Users\Michael\Desktop\Battery ADC.jpg"/>
          <p:cNvPicPr>
            <a:picLocks noChangeAspect="1" noChangeArrowheads="1"/>
          </p:cNvPicPr>
          <p:nvPr/>
        </p:nvPicPr>
        <p:blipFill>
          <a:blip r:embed="rId2" cstate="print"/>
          <a:srcRect/>
          <a:stretch>
            <a:fillRect/>
          </a:stretch>
        </p:blipFill>
        <p:spPr bwMode="auto">
          <a:xfrm>
            <a:off x="228600" y="2667000"/>
            <a:ext cx="1928423" cy="1828800"/>
          </a:xfrm>
          <a:prstGeom prst="rect">
            <a:avLst/>
          </a:prstGeom>
          <a:noFill/>
        </p:spPr>
      </p:pic>
      <p:pic>
        <p:nvPicPr>
          <p:cNvPr id="1028" name="Picture 4" descr="C:\Users\Michael\Desktop\Kinetic ADC.jpg"/>
          <p:cNvPicPr>
            <a:picLocks noChangeAspect="1" noChangeArrowheads="1"/>
          </p:cNvPicPr>
          <p:nvPr/>
        </p:nvPicPr>
        <p:blipFill>
          <a:blip r:embed="rId3" cstate="print"/>
          <a:srcRect/>
          <a:stretch>
            <a:fillRect/>
          </a:stretch>
        </p:blipFill>
        <p:spPr bwMode="auto">
          <a:xfrm>
            <a:off x="4343400" y="2666999"/>
            <a:ext cx="1919416" cy="1828800"/>
          </a:xfrm>
          <a:prstGeom prst="rect">
            <a:avLst/>
          </a:prstGeom>
          <a:noFill/>
        </p:spPr>
      </p:pic>
      <p:pic>
        <p:nvPicPr>
          <p:cNvPr id="1029" name="Picture 5" descr="C:\Users\Michael\Desktop\Solar ADC.jpg"/>
          <p:cNvPicPr>
            <a:picLocks noChangeAspect="1" noChangeArrowheads="1"/>
          </p:cNvPicPr>
          <p:nvPr/>
        </p:nvPicPr>
        <p:blipFill>
          <a:blip r:embed="rId4" cstate="print"/>
          <a:srcRect/>
          <a:stretch>
            <a:fillRect/>
          </a:stretch>
        </p:blipFill>
        <p:spPr bwMode="auto">
          <a:xfrm>
            <a:off x="6503233" y="2666999"/>
            <a:ext cx="2488367" cy="1828800"/>
          </a:xfrm>
          <a:prstGeom prst="rect">
            <a:avLst/>
          </a:prstGeom>
          <a:noFill/>
        </p:spPr>
      </p:pic>
      <p:pic>
        <p:nvPicPr>
          <p:cNvPr id="1030" name="Picture 6" descr="C:\Users\Michael\Desktop\Wall ADC.jpg"/>
          <p:cNvPicPr>
            <a:picLocks noChangeAspect="1" noChangeArrowheads="1"/>
          </p:cNvPicPr>
          <p:nvPr/>
        </p:nvPicPr>
        <p:blipFill>
          <a:blip r:embed="rId5" cstate="print"/>
          <a:srcRect/>
          <a:stretch>
            <a:fillRect/>
          </a:stretch>
        </p:blipFill>
        <p:spPr bwMode="auto">
          <a:xfrm>
            <a:off x="2426138" y="2666999"/>
            <a:ext cx="1688662" cy="1828800"/>
          </a:xfrm>
          <a:prstGeom prst="rect">
            <a:avLst/>
          </a:prstGeom>
          <a:noFill/>
        </p:spPr>
      </p:pic>
      <p:sp>
        <p:nvSpPr>
          <p:cNvPr id="9" name="TextBox 8"/>
          <p:cNvSpPr txBox="1"/>
          <p:nvPr/>
        </p:nvSpPr>
        <p:spPr>
          <a:xfrm>
            <a:off x="533400" y="2286000"/>
            <a:ext cx="1319272" cy="369332"/>
          </a:xfrm>
          <a:prstGeom prst="rect">
            <a:avLst/>
          </a:prstGeom>
          <a:noFill/>
        </p:spPr>
        <p:txBody>
          <a:bodyPr wrap="none" rtlCol="0">
            <a:spAutoFit/>
          </a:bodyPr>
          <a:lstStyle/>
          <a:p>
            <a:r>
              <a:rPr lang="en-US" dirty="0" smtClean="0"/>
              <a:t>Battery ADC</a:t>
            </a:r>
            <a:endParaRPr lang="en-US" dirty="0"/>
          </a:p>
        </p:txBody>
      </p:sp>
      <p:sp>
        <p:nvSpPr>
          <p:cNvPr id="10" name="TextBox 9"/>
          <p:cNvSpPr txBox="1"/>
          <p:nvPr/>
        </p:nvSpPr>
        <p:spPr>
          <a:xfrm>
            <a:off x="2759712" y="2286000"/>
            <a:ext cx="1050288" cy="369332"/>
          </a:xfrm>
          <a:prstGeom prst="rect">
            <a:avLst/>
          </a:prstGeom>
          <a:noFill/>
        </p:spPr>
        <p:txBody>
          <a:bodyPr wrap="none" rtlCol="0">
            <a:spAutoFit/>
          </a:bodyPr>
          <a:lstStyle/>
          <a:p>
            <a:r>
              <a:rPr lang="en-US" dirty="0" smtClean="0"/>
              <a:t>Wall ADC</a:t>
            </a:r>
            <a:endParaRPr lang="en-US" dirty="0"/>
          </a:p>
        </p:txBody>
      </p:sp>
      <p:sp>
        <p:nvSpPr>
          <p:cNvPr id="11" name="TextBox 10"/>
          <p:cNvSpPr txBox="1"/>
          <p:nvPr/>
        </p:nvSpPr>
        <p:spPr>
          <a:xfrm>
            <a:off x="4670110" y="2286000"/>
            <a:ext cx="1273490" cy="369332"/>
          </a:xfrm>
          <a:prstGeom prst="rect">
            <a:avLst/>
          </a:prstGeom>
          <a:noFill/>
        </p:spPr>
        <p:txBody>
          <a:bodyPr wrap="none" rtlCol="0">
            <a:spAutoFit/>
          </a:bodyPr>
          <a:lstStyle/>
          <a:p>
            <a:r>
              <a:rPr lang="en-US" dirty="0" smtClean="0"/>
              <a:t>Kinetic ADC</a:t>
            </a:r>
            <a:endParaRPr lang="en-US" dirty="0"/>
          </a:p>
        </p:txBody>
      </p:sp>
      <p:sp>
        <p:nvSpPr>
          <p:cNvPr id="12" name="TextBox 11"/>
          <p:cNvSpPr txBox="1"/>
          <p:nvPr/>
        </p:nvSpPr>
        <p:spPr>
          <a:xfrm>
            <a:off x="7197804" y="2286000"/>
            <a:ext cx="1107996" cy="369332"/>
          </a:xfrm>
          <a:prstGeom prst="rect">
            <a:avLst/>
          </a:prstGeom>
          <a:noFill/>
        </p:spPr>
        <p:txBody>
          <a:bodyPr wrap="none" rtlCol="0">
            <a:spAutoFit/>
          </a:bodyPr>
          <a:lstStyle/>
          <a:p>
            <a:r>
              <a:rPr lang="en-US" dirty="0" smtClean="0"/>
              <a:t>Solar ADC</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Analog-to-Digital Conversion</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pPr>
              <a:buNone/>
            </a:pPr>
            <a:r>
              <a:rPr lang="en-US" sz="2800" dirty="0" smtClean="0"/>
              <a:t>The ADC function code performs the following steps in order to achieve an accurate value for display to the LCD:</a:t>
            </a:r>
          </a:p>
          <a:p>
            <a:pPr marL="514350" indent="-514350">
              <a:buFont typeface="+mj-lt"/>
              <a:buAutoNum type="arabicPeriod"/>
            </a:pPr>
            <a:r>
              <a:rPr lang="en-US" sz="2800" dirty="0" smtClean="0"/>
              <a:t>Read raw ADC value from analog port</a:t>
            </a:r>
          </a:p>
          <a:p>
            <a:pPr marL="514350" indent="-514350">
              <a:buFont typeface="+mj-lt"/>
              <a:buAutoNum type="arabicPeriod"/>
            </a:pPr>
            <a:r>
              <a:rPr lang="en-US" sz="2800" dirty="0" smtClean="0"/>
              <a:t>Multiply the raw value by the reference voltage (+5V)</a:t>
            </a:r>
          </a:p>
          <a:p>
            <a:pPr marL="514350" indent="-514350">
              <a:buFont typeface="+mj-lt"/>
              <a:buAutoNum type="arabicPeriod"/>
            </a:pPr>
            <a:r>
              <a:rPr lang="en-US" sz="2800" dirty="0" smtClean="0"/>
              <a:t>Divide by 1023 because of 10-bit resolution</a:t>
            </a:r>
          </a:p>
          <a:p>
            <a:pPr marL="514350" indent="-514350">
              <a:buFont typeface="+mj-lt"/>
              <a:buAutoNum type="arabicPeriod"/>
            </a:pPr>
            <a:r>
              <a:rPr lang="en-US" sz="2800" dirty="0" smtClean="0"/>
              <a:t>Divide by the voltage divider factor Vo/Vi,</a:t>
            </a:r>
          </a:p>
          <a:p>
            <a:pPr marL="514350" indent="-514350">
              <a:buNone/>
            </a:pPr>
            <a:r>
              <a:rPr lang="en-US" sz="2800" dirty="0" smtClean="0"/>
              <a:t>	where Vo/Vi = R2/(R1+R2)</a:t>
            </a:r>
          </a:p>
          <a:p>
            <a:pPr marL="514350" indent="-514350">
              <a:buNone/>
            </a:pPr>
            <a:r>
              <a:rPr lang="en-US" sz="2800" dirty="0" smtClean="0"/>
              <a:t>5.	Result gives voltage in </a:t>
            </a:r>
            <a:r>
              <a:rPr lang="en-US" sz="2800" dirty="0" err="1" smtClean="0"/>
              <a:t>millivolts</a:t>
            </a:r>
            <a:endParaRPr lang="en-US" sz="28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Overview</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Designed a circuit that harnesses solar and kinetic energy to trickle charge an internal battery</a:t>
            </a:r>
          </a:p>
          <a:p>
            <a:r>
              <a:rPr lang="en-US" dirty="0" smtClean="0"/>
              <a:t>Designed a circuit that discharges the battery into a USB load</a:t>
            </a:r>
          </a:p>
          <a:p>
            <a:r>
              <a:rPr lang="en-US" dirty="0" smtClean="0"/>
              <a:t>Designed a circuit that uses a wall adapter to fast charge and trickle charge the battery</a:t>
            </a:r>
          </a:p>
          <a:p>
            <a:pPr lvl="1"/>
            <a:r>
              <a:rPr lang="en-US" dirty="0" smtClean="0"/>
              <a:t>Also charge a USB load simultaneously</a:t>
            </a:r>
          </a:p>
          <a:p>
            <a:r>
              <a:rPr lang="en-US" dirty="0" smtClean="0"/>
              <a:t>Created a program that performs analog-to-digital conversions and displays those values on an LCD</a:t>
            </a:r>
          </a:p>
          <a:p>
            <a:pPr lvl="1"/>
            <a:r>
              <a:rPr lang="en-US" dirty="0" smtClean="0"/>
              <a:t>Inform the user of which input source is charging the battery as well as the status of the battery</a:t>
            </a:r>
          </a:p>
          <a:p>
            <a:r>
              <a:rPr lang="en-US" dirty="0" smtClean="0"/>
              <a:t>Created a program that makes the project efficient by turning off the backlight after ten seconds and detecting low battery which automatically disconnects the battery from the USB load</a:t>
            </a:r>
          </a:p>
          <a:p>
            <a:pPr lvl="1"/>
            <a:r>
              <a:rPr lang="en-US" dirty="0" smtClean="0"/>
              <a:t>Preserves the life of the battery</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PCB Design</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PCB Design Objectives</a:t>
            </a:r>
            <a:endParaRPr lang="en-US" dirty="0"/>
          </a:p>
        </p:txBody>
      </p:sp>
      <p:sp>
        <p:nvSpPr>
          <p:cNvPr id="3" name="Content Placeholder 2"/>
          <p:cNvSpPr>
            <a:spLocks noGrp="1"/>
          </p:cNvSpPr>
          <p:nvPr>
            <p:ph idx="1"/>
          </p:nvPr>
        </p:nvSpPr>
        <p:spPr/>
        <p:txBody>
          <a:bodyPr/>
          <a:lstStyle/>
          <a:p>
            <a:r>
              <a:rPr lang="en-US" dirty="0" smtClean="0"/>
              <a:t>Small enough to fit inside UCF enclosure unit</a:t>
            </a:r>
          </a:p>
          <a:p>
            <a:r>
              <a:rPr lang="en-US" dirty="0" smtClean="0"/>
              <a:t>Durable</a:t>
            </a:r>
          </a:p>
          <a:p>
            <a:r>
              <a:rPr lang="en-US" dirty="0" smtClean="0"/>
              <a:t>Low cost</a:t>
            </a:r>
          </a:p>
          <a:p>
            <a:r>
              <a:rPr lang="en-US" dirty="0" smtClean="0"/>
              <a:t>Professional appearance</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PCB Design</a:t>
            </a:r>
            <a:endParaRPr lang="en-US" dirty="0"/>
          </a:p>
        </p:txBody>
      </p:sp>
      <p:sp>
        <p:nvSpPr>
          <p:cNvPr id="7" name="Text Placeholder 6"/>
          <p:cNvSpPr>
            <a:spLocks noGrp="1"/>
          </p:cNvSpPr>
          <p:nvPr>
            <p:ph type="body" idx="1"/>
          </p:nvPr>
        </p:nvSpPr>
        <p:spPr/>
        <p:txBody>
          <a:bodyPr/>
          <a:lstStyle/>
          <a:p>
            <a:endParaRPr lang="en-US"/>
          </a:p>
        </p:txBody>
      </p:sp>
      <p:pic>
        <p:nvPicPr>
          <p:cNvPr id="6146" name="Picture 2"/>
          <p:cNvPicPr>
            <a:picLocks noGrp="1" noChangeAspect="1" noChangeArrowheads="1"/>
          </p:cNvPicPr>
          <p:nvPr>
            <p:ph sz="half" idx="2"/>
          </p:nvPr>
        </p:nvPicPr>
        <p:blipFill>
          <a:blip r:embed="rId2" cstate="print"/>
          <a:stretch>
            <a:fillRect/>
          </a:stretch>
        </p:blipFill>
        <p:spPr bwMode="auto">
          <a:xfrm>
            <a:off x="457200" y="1524000"/>
            <a:ext cx="4953000" cy="2448674"/>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533400" y="4191000"/>
            <a:ext cx="4827180" cy="2438400"/>
          </a:xfrm>
          <a:prstGeom prst="rect">
            <a:avLst/>
          </a:prstGeom>
          <a:noFill/>
          <a:ln w="9525">
            <a:noFill/>
            <a:miter lim="800000"/>
            <a:headEnd/>
            <a:tailEnd/>
          </a:ln>
        </p:spPr>
      </p:pic>
      <p:sp>
        <p:nvSpPr>
          <p:cNvPr id="6" name="TextBox 5"/>
          <p:cNvSpPr txBox="1"/>
          <p:nvPr/>
        </p:nvSpPr>
        <p:spPr>
          <a:xfrm>
            <a:off x="5486400" y="1467683"/>
            <a:ext cx="3352800" cy="4247317"/>
          </a:xfrm>
          <a:prstGeom prst="rect">
            <a:avLst/>
          </a:prstGeom>
          <a:noFill/>
        </p:spPr>
        <p:txBody>
          <a:bodyPr wrap="square" rtlCol="0">
            <a:spAutoFit/>
          </a:bodyPr>
          <a:lstStyle/>
          <a:p>
            <a:pPr>
              <a:buFont typeface="Arial" pitchFamily="34" charset="0"/>
              <a:buChar char="•"/>
            </a:pPr>
            <a:r>
              <a:rPr lang="en-US" dirty="0" smtClean="0"/>
              <a:t>  Schematic and PCB Layout were designed using ExpressSCH and ExpressPCB</a:t>
            </a:r>
          </a:p>
          <a:p>
            <a:pPr>
              <a:buFont typeface="Arial" pitchFamily="34" charset="0"/>
              <a:buChar char="•"/>
            </a:pPr>
            <a:r>
              <a:rPr lang="en-US" dirty="0" smtClean="0"/>
              <a:t>  Entire system is on one PCB</a:t>
            </a:r>
          </a:p>
          <a:p>
            <a:pPr>
              <a:buFont typeface="Arial" pitchFamily="34" charset="0"/>
              <a:buChar char="•"/>
            </a:pPr>
            <a:r>
              <a:rPr lang="en-US" dirty="0" smtClean="0"/>
              <a:t>  Dimensions of PCB: 6.5” x 2.60”</a:t>
            </a:r>
          </a:p>
          <a:p>
            <a:pPr>
              <a:buFont typeface="Arial" pitchFamily="34" charset="0"/>
              <a:buChar char="•"/>
            </a:pPr>
            <a:r>
              <a:rPr lang="en-US" dirty="0" smtClean="0"/>
              <a:t>  PCB is a 4-layer board; top and bottom contain signal traces and the two  inner planes are for power and ground</a:t>
            </a:r>
          </a:p>
          <a:p>
            <a:pPr>
              <a:buFont typeface="Arial" pitchFamily="34" charset="0"/>
              <a:buChar char="•"/>
            </a:pPr>
            <a:r>
              <a:rPr lang="en-US" dirty="0" smtClean="0"/>
              <a:t>  Trace sizes range from 0.020” to 0.060”  depending on current needs</a:t>
            </a:r>
          </a:p>
          <a:p>
            <a:pPr>
              <a:buFont typeface="Arial" pitchFamily="34" charset="0"/>
              <a:buChar char="•"/>
            </a:pPr>
            <a:r>
              <a:rPr lang="en-US" dirty="0" smtClean="0"/>
              <a:t>  Primarily through hole components were used</a:t>
            </a:r>
          </a:p>
          <a:p>
            <a:pPr>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Possible Improvements</a:t>
            </a:r>
            <a:endParaRPr lang="en-US" dirty="0"/>
          </a:p>
        </p:txBody>
      </p:sp>
      <p:sp>
        <p:nvSpPr>
          <p:cNvPr id="3" name="Content Placeholder 2"/>
          <p:cNvSpPr>
            <a:spLocks noGrp="1"/>
          </p:cNvSpPr>
          <p:nvPr>
            <p:ph idx="1"/>
          </p:nvPr>
        </p:nvSpPr>
        <p:spPr>
          <a:xfrm>
            <a:off x="457200" y="1600200"/>
            <a:ext cx="8229600" cy="4724400"/>
          </a:xfrm>
        </p:spPr>
        <p:txBody>
          <a:bodyPr>
            <a:normAutofit/>
          </a:bodyPr>
          <a:lstStyle/>
          <a:p>
            <a:r>
              <a:rPr lang="en-US" dirty="0" smtClean="0"/>
              <a:t>Design a smaller PCB and enclosure unit</a:t>
            </a:r>
          </a:p>
          <a:p>
            <a:pPr lvl="1"/>
            <a:r>
              <a:rPr lang="en-US" dirty="0" smtClean="0"/>
              <a:t>Portability</a:t>
            </a:r>
          </a:p>
          <a:p>
            <a:pPr lvl="1"/>
            <a:r>
              <a:rPr lang="en-US" dirty="0" smtClean="0"/>
              <a:t>Cost</a:t>
            </a:r>
          </a:p>
          <a:p>
            <a:r>
              <a:rPr lang="en-US" dirty="0" smtClean="0"/>
              <a:t>Use a microcontroller with more memory capability in order to display more information and calculate a more accurate reading of the battery capacity</a:t>
            </a:r>
          </a:p>
          <a:p>
            <a:pPr lvl="1"/>
            <a:r>
              <a:rPr lang="en-US" dirty="0" smtClean="0"/>
              <a:t>Current measurement hardware has been implemented into design</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Measurement Design</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2590800" y="2667000"/>
            <a:ext cx="6086475" cy="3544477"/>
          </a:xfrm>
          <a:prstGeom prst="rect">
            <a:avLst/>
          </a:prstGeom>
          <a:noFill/>
          <a:ln w="9525">
            <a:noFill/>
            <a:miter lim="800000"/>
            <a:headEnd/>
            <a:tailEnd/>
          </a:ln>
        </p:spPr>
      </p:pic>
      <p:sp>
        <p:nvSpPr>
          <p:cNvPr id="4" name="TextBox 3"/>
          <p:cNvSpPr txBox="1"/>
          <p:nvPr/>
        </p:nvSpPr>
        <p:spPr>
          <a:xfrm>
            <a:off x="228600" y="1447800"/>
            <a:ext cx="4114800" cy="1631216"/>
          </a:xfrm>
          <a:prstGeom prst="rect">
            <a:avLst/>
          </a:prstGeom>
          <a:noFill/>
        </p:spPr>
        <p:txBody>
          <a:bodyPr wrap="square" rtlCol="0">
            <a:spAutoFit/>
          </a:bodyPr>
          <a:lstStyle/>
          <a:p>
            <a:r>
              <a:rPr lang="en-US" sz="2000" dirty="0" smtClean="0"/>
              <a:t>The wall charging schematic consists of:</a:t>
            </a:r>
          </a:p>
          <a:p>
            <a:pPr>
              <a:buFont typeface="Arial" pitchFamily="34" charset="0"/>
              <a:buChar char="•"/>
            </a:pPr>
            <a:r>
              <a:rPr lang="en-US" sz="2000" dirty="0" smtClean="0"/>
              <a:t>  Current shunt monitor (x2 INA-193) </a:t>
            </a:r>
          </a:p>
          <a:p>
            <a:pPr>
              <a:buFont typeface="Arial" pitchFamily="34" charset="0"/>
              <a:buChar char="•"/>
            </a:pPr>
            <a:r>
              <a:rPr lang="en-US" sz="2000" dirty="0" smtClean="0"/>
              <a:t>  0.01</a:t>
            </a:r>
            <a:r>
              <a:rPr lang="el-GR" sz="2000" dirty="0" smtClean="0"/>
              <a:t>Ω</a:t>
            </a:r>
            <a:r>
              <a:rPr lang="en-US" sz="2000" dirty="0" smtClean="0"/>
              <a:t> shunt resistor</a:t>
            </a:r>
          </a:p>
          <a:p>
            <a:pPr>
              <a:buFont typeface="Arial" pitchFamily="34" charset="0"/>
              <a:buChar char="•"/>
            </a:pPr>
            <a:r>
              <a:rPr lang="en-US" sz="2000" dirty="0" smtClean="0"/>
              <a:t>  Capacitors (x2)</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3200"/>
            <a:ext cx="8229600" cy="1143000"/>
          </a:xfrm>
        </p:spPr>
        <p:txBody>
          <a:bodyPr/>
          <a:lstStyle/>
          <a:p>
            <a:r>
              <a:rPr lang="en-US" dirty="0" smtClean="0"/>
              <a:t>Administrative</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a:t>
            </a:r>
            <a:endParaRPr lang="en-US" dirty="0"/>
          </a:p>
        </p:txBody>
      </p:sp>
      <p:graphicFrame>
        <p:nvGraphicFramePr>
          <p:cNvPr id="5" name="Content Placeholder 4"/>
          <p:cNvGraphicFramePr>
            <a:graphicFrameLocks noGrp="1"/>
          </p:cNvGraphicFramePr>
          <p:nvPr>
            <p:ph idx="1"/>
          </p:nvPr>
        </p:nvGraphicFramePr>
        <p:xfrm>
          <a:off x="1905000" y="1828800"/>
          <a:ext cx="5334000" cy="3333750"/>
        </p:xfrm>
        <a:graphic>
          <a:graphicData uri="http://schemas.openxmlformats.org/drawingml/2006/table">
            <a:tbl>
              <a:tblPr>
                <a:tableStyleId>{3C2FFA5D-87B4-456A-9821-1D502468CF0F}</a:tableStyleId>
              </a:tblPr>
              <a:tblGrid>
                <a:gridCol w="1807633"/>
                <a:gridCol w="711200"/>
                <a:gridCol w="711200"/>
                <a:gridCol w="1189567"/>
                <a:gridCol w="914400"/>
              </a:tblGrid>
              <a:tr h="218792">
                <a:tc>
                  <a:txBody>
                    <a:bodyPr/>
                    <a:lstStyle/>
                    <a:p>
                      <a:pPr algn="l" fontAlgn="b"/>
                      <a:r>
                        <a:rPr lang="en-US" sz="1400" b="1" u="none" strike="noStrike" dirty="0"/>
                        <a:t>Project Budget</a:t>
                      </a:r>
                      <a:endParaRPr lang="en-US" sz="1400" b="1" i="0" u="none" strike="noStrike" dirty="0">
                        <a:solidFill>
                          <a:srgbClr val="000000"/>
                        </a:solidFill>
                        <a:latin typeface="+mn-lt"/>
                      </a:endParaRPr>
                    </a:p>
                  </a:txBody>
                  <a:tcPr marL="9525" marR="9525" marT="9525" marB="0" anchor="b"/>
                </a:tc>
                <a:tc>
                  <a:txBody>
                    <a:bodyPr/>
                    <a:lstStyle/>
                    <a:p>
                      <a:pPr algn="l" fontAlgn="b"/>
                      <a:endParaRPr lang="en-US" sz="1400" b="1" i="0" u="none" strike="noStrike">
                        <a:solidFill>
                          <a:srgbClr val="000000"/>
                        </a:solidFill>
                        <a:latin typeface="+mn-lt"/>
                      </a:endParaRPr>
                    </a:p>
                  </a:txBody>
                  <a:tcPr marL="9525" marR="9525" marT="9525" marB="0" anchor="b"/>
                </a:tc>
                <a:tc>
                  <a:txBody>
                    <a:bodyPr/>
                    <a:lstStyle/>
                    <a:p>
                      <a:pPr algn="l" fontAlgn="b"/>
                      <a:endParaRPr lang="en-US" sz="1400" b="1" i="0" u="none" strike="noStrike">
                        <a:solidFill>
                          <a:srgbClr val="000000"/>
                        </a:solidFill>
                        <a:latin typeface="+mn-lt"/>
                      </a:endParaRPr>
                    </a:p>
                  </a:txBody>
                  <a:tcPr marL="9525" marR="9525" marT="9525" marB="0" anchor="b"/>
                </a:tc>
                <a:tc>
                  <a:txBody>
                    <a:bodyPr/>
                    <a:lstStyle/>
                    <a:p>
                      <a:pPr algn="l" fontAlgn="b"/>
                      <a:endParaRPr lang="en-US" sz="1400" b="1" i="0" u="none" strike="noStrike">
                        <a:solidFill>
                          <a:srgbClr val="000000"/>
                        </a:solidFill>
                        <a:latin typeface="+mn-lt"/>
                      </a:endParaRPr>
                    </a:p>
                  </a:txBody>
                  <a:tcPr marL="9525" marR="9525" marT="9525" marB="0" anchor="b"/>
                </a:tc>
                <a:tc>
                  <a:txBody>
                    <a:bodyPr/>
                    <a:lstStyle/>
                    <a:p>
                      <a:pPr algn="l" fontAlgn="b"/>
                      <a:endParaRPr lang="en-US" sz="1400" b="1" i="0" u="none" strike="noStrike">
                        <a:solidFill>
                          <a:srgbClr val="000000"/>
                        </a:solidFill>
                        <a:latin typeface="+mn-lt"/>
                      </a:endParaRPr>
                    </a:p>
                  </a:txBody>
                  <a:tcPr marL="9525" marR="9525" marT="9525" marB="0" anchor="b"/>
                </a:tc>
              </a:tr>
              <a:tr h="218792">
                <a:tc>
                  <a:txBody>
                    <a:bodyPr/>
                    <a:lstStyle/>
                    <a:p>
                      <a:pPr algn="l" fontAlgn="b"/>
                      <a:r>
                        <a:rPr lang="en-US" sz="1400" b="1" u="none" strike="noStrike" dirty="0"/>
                        <a:t>Items</a:t>
                      </a:r>
                      <a:endParaRPr lang="en-US" sz="1400" b="1" i="0" u="none" strike="noStrike" dirty="0">
                        <a:solidFill>
                          <a:srgbClr val="000000"/>
                        </a:solidFill>
                        <a:latin typeface="+mn-lt"/>
                      </a:endParaRPr>
                    </a:p>
                  </a:txBody>
                  <a:tcPr marL="9525" marR="9525" marT="9525" marB="0" anchor="b"/>
                </a:tc>
                <a:tc>
                  <a:txBody>
                    <a:bodyPr/>
                    <a:lstStyle/>
                    <a:p>
                      <a:pPr algn="l" fontAlgn="b"/>
                      <a:r>
                        <a:rPr lang="en-US" sz="1400" b="1" u="none" strike="noStrike"/>
                        <a:t>Required</a:t>
                      </a:r>
                      <a:endParaRPr lang="en-US" sz="1400" b="1" i="0" u="none" strike="noStrike">
                        <a:solidFill>
                          <a:srgbClr val="000000"/>
                        </a:solidFill>
                        <a:latin typeface="+mn-lt"/>
                      </a:endParaRPr>
                    </a:p>
                  </a:txBody>
                  <a:tcPr marL="9525" marR="9525" marT="9525" marB="0" anchor="b"/>
                </a:tc>
                <a:tc>
                  <a:txBody>
                    <a:bodyPr/>
                    <a:lstStyle/>
                    <a:p>
                      <a:pPr algn="l" fontAlgn="b"/>
                      <a:r>
                        <a:rPr lang="en-US" sz="1400" b="1" u="none" strike="noStrike"/>
                        <a:t>Acquired</a:t>
                      </a:r>
                      <a:endParaRPr lang="en-US" sz="1400" b="1" i="0" u="none" strike="noStrike">
                        <a:solidFill>
                          <a:srgbClr val="000000"/>
                        </a:solidFill>
                        <a:latin typeface="+mn-lt"/>
                      </a:endParaRPr>
                    </a:p>
                  </a:txBody>
                  <a:tcPr marL="9525" marR="9525" marT="9525" marB="0" anchor="b"/>
                </a:tc>
                <a:tc>
                  <a:txBody>
                    <a:bodyPr/>
                    <a:lstStyle/>
                    <a:p>
                      <a:pPr algn="l" fontAlgn="b"/>
                      <a:r>
                        <a:rPr lang="en-US" sz="1400" b="1" u="none" strike="noStrike"/>
                        <a:t>Estimated Cost</a:t>
                      </a:r>
                      <a:endParaRPr lang="en-US" sz="1400" b="1" i="0" u="none" strike="noStrike">
                        <a:solidFill>
                          <a:srgbClr val="000000"/>
                        </a:solidFill>
                        <a:latin typeface="+mn-lt"/>
                      </a:endParaRPr>
                    </a:p>
                  </a:txBody>
                  <a:tcPr marL="9525" marR="9525" marT="9525" marB="0" anchor="b"/>
                </a:tc>
                <a:tc>
                  <a:txBody>
                    <a:bodyPr/>
                    <a:lstStyle/>
                    <a:p>
                      <a:pPr algn="l" fontAlgn="b"/>
                      <a:r>
                        <a:rPr lang="en-US" sz="1400" b="1" u="none" strike="noStrike" dirty="0"/>
                        <a:t>Actual Cost </a:t>
                      </a:r>
                      <a:endParaRPr lang="en-US" sz="1400" b="1" i="0" u="none" strike="noStrike" dirty="0">
                        <a:solidFill>
                          <a:srgbClr val="000000"/>
                        </a:solidFill>
                        <a:latin typeface="+mn-lt"/>
                      </a:endParaRPr>
                    </a:p>
                  </a:txBody>
                  <a:tcPr marL="9525" marR="9525" marT="9525" marB="0" anchor="b"/>
                </a:tc>
              </a:tr>
              <a:tr h="218792">
                <a:tc>
                  <a:txBody>
                    <a:bodyPr/>
                    <a:lstStyle/>
                    <a:p>
                      <a:pPr algn="l" fontAlgn="b"/>
                      <a:r>
                        <a:rPr lang="en-US" sz="1400" u="none" strike="noStrike"/>
                        <a:t>DC Motor </a:t>
                      </a:r>
                      <a:endParaRPr lang="en-US" sz="1400" b="0" i="0" u="none" strike="noStrike">
                        <a:solidFill>
                          <a:srgbClr val="000000"/>
                        </a:solidFill>
                        <a:latin typeface="+mn-lt"/>
                      </a:endParaRPr>
                    </a:p>
                  </a:txBody>
                  <a:tcPr marL="9525" marR="9525" marT="9525" marB="0" anchor="b"/>
                </a:tc>
                <a:tc>
                  <a:txBody>
                    <a:bodyPr/>
                    <a:lstStyle/>
                    <a:p>
                      <a:pPr algn="r" fontAlgn="b"/>
                      <a:r>
                        <a:rPr lang="en-US" sz="1400" u="none" strike="noStrike"/>
                        <a:t>1</a:t>
                      </a:r>
                      <a:endParaRPr lang="en-US" sz="1400" b="0" i="0" u="none" strike="noStrike">
                        <a:solidFill>
                          <a:srgbClr val="000000"/>
                        </a:solidFill>
                        <a:latin typeface="+mn-lt"/>
                      </a:endParaRPr>
                    </a:p>
                  </a:txBody>
                  <a:tcPr marL="9525" marR="9525" marT="9525" marB="0" anchor="b"/>
                </a:tc>
                <a:tc>
                  <a:txBody>
                    <a:bodyPr/>
                    <a:lstStyle/>
                    <a:p>
                      <a:pPr algn="r" fontAlgn="b"/>
                      <a:r>
                        <a:rPr lang="en-US" sz="1400" u="none" strike="noStrike"/>
                        <a:t>1</a:t>
                      </a:r>
                      <a:endParaRPr lang="en-US" sz="1400" b="0" i="0" u="none" strike="noStrike">
                        <a:solidFill>
                          <a:srgbClr val="000000"/>
                        </a:solidFill>
                        <a:latin typeface="+mn-lt"/>
                      </a:endParaRPr>
                    </a:p>
                  </a:txBody>
                  <a:tcPr marL="9525" marR="9525" marT="9525" marB="0" anchor="b"/>
                </a:tc>
                <a:tc>
                  <a:txBody>
                    <a:bodyPr/>
                    <a:lstStyle/>
                    <a:p>
                      <a:pPr algn="r" fontAlgn="b"/>
                      <a:r>
                        <a:rPr lang="en-US" sz="1400" u="none" strike="noStrike"/>
                        <a:t>$10 </a:t>
                      </a:r>
                      <a:endParaRPr lang="en-US" sz="1400" b="0" i="0" u="none" strike="noStrike">
                        <a:solidFill>
                          <a:srgbClr val="000000"/>
                        </a:solidFill>
                        <a:latin typeface="+mn-lt"/>
                      </a:endParaRPr>
                    </a:p>
                  </a:txBody>
                  <a:tcPr marL="9525" marR="9525" marT="9525" marB="0" anchor="b"/>
                </a:tc>
                <a:tc>
                  <a:txBody>
                    <a:bodyPr/>
                    <a:lstStyle/>
                    <a:p>
                      <a:pPr algn="r" fontAlgn="b"/>
                      <a:r>
                        <a:rPr lang="en-US" sz="1400" u="none" strike="noStrike"/>
                        <a:t>$7 </a:t>
                      </a:r>
                      <a:endParaRPr lang="en-US" sz="1400" b="0" i="0" u="none" strike="noStrike">
                        <a:solidFill>
                          <a:srgbClr val="000000"/>
                        </a:solidFill>
                        <a:latin typeface="+mn-lt"/>
                      </a:endParaRPr>
                    </a:p>
                  </a:txBody>
                  <a:tcPr marL="9525" marR="9525" marT="9525" marB="0" anchor="b"/>
                </a:tc>
              </a:tr>
              <a:tr h="218792">
                <a:tc>
                  <a:txBody>
                    <a:bodyPr/>
                    <a:lstStyle/>
                    <a:p>
                      <a:pPr algn="l" fontAlgn="b"/>
                      <a:r>
                        <a:rPr lang="en-US" sz="1400" u="none" strike="noStrike" dirty="0"/>
                        <a:t>Gears</a:t>
                      </a:r>
                      <a:endParaRPr lang="en-US" sz="1400" b="0" i="0" u="none" strike="noStrike" dirty="0">
                        <a:solidFill>
                          <a:srgbClr val="000000"/>
                        </a:solidFill>
                        <a:latin typeface="+mn-lt"/>
                      </a:endParaRPr>
                    </a:p>
                  </a:txBody>
                  <a:tcPr marL="9525" marR="9525" marT="9525" marB="0" anchor="b"/>
                </a:tc>
                <a:tc>
                  <a:txBody>
                    <a:bodyPr/>
                    <a:lstStyle/>
                    <a:p>
                      <a:pPr algn="r" fontAlgn="b"/>
                      <a:r>
                        <a:rPr lang="en-US" sz="1400" u="none" strike="noStrike"/>
                        <a:t>1</a:t>
                      </a:r>
                      <a:endParaRPr lang="en-US" sz="1400" b="0" i="0" u="none" strike="noStrike">
                        <a:solidFill>
                          <a:srgbClr val="000000"/>
                        </a:solidFill>
                        <a:latin typeface="+mn-lt"/>
                      </a:endParaRPr>
                    </a:p>
                  </a:txBody>
                  <a:tcPr marL="9525" marR="9525" marT="9525" marB="0" anchor="b"/>
                </a:tc>
                <a:tc>
                  <a:txBody>
                    <a:bodyPr/>
                    <a:lstStyle/>
                    <a:p>
                      <a:pPr algn="r" fontAlgn="b"/>
                      <a:r>
                        <a:rPr lang="en-US" sz="1400" u="none" strike="noStrike"/>
                        <a:t>1</a:t>
                      </a:r>
                      <a:endParaRPr lang="en-US" sz="1400" b="0" i="0" u="none" strike="noStrike">
                        <a:solidFill>
                          <a:srgbClr val="000000"/>
                        </a:solidFill>
                        <a:latin typeface="+mn-lt"/>
                      </a:endParaRPr>
                    </a:p>
                  </a:txBody>
                  <a:tcPr marL="9525" marR="9525" marT="9525" marB="0" anchor="b"/>
                </a:tc>
                <a:tc>
                  <a:txBody>
                    <a:bodyPr/>
                    <a:lstStyle/>
                    <a:p>
                      <a:pPr algn="r" fontAlgn="b"/>
                      <a:r>
                        <a:rPr lang="en-US" sz="1400" u="none" strike="noStrike" dirty="0"/>
                        <a:t>$5 </a:t>
                      </a:r>
                      <a:endParaRPr lang="en-US" sz="1400" b="0" i="0" u="none" strike="noStrike" dirty="0">
                        <a:solidFill>
                          <a:srgbClr val="000000"/>
                        </a:solidFill>
                        <a:latin typeface="+mn-lt"/>
                      </a:endParaRPr>
                    </a:p>
                  </a:txBody>
                  <a:tcPr marL="9525" marR="9525" marT="9525" marB="0" anchor="b"/>
                </a:tc>
                <a:tc>
                  <a:txBody>
                    <a:bodyPr/>
                    <a:lstStyle/>
                    <a:p>
                      <a:pPr algn="r" fontAlgn="b"/>
                      <a:r>
                        <a:rPr lang="en-US" sz="1400" u="none" strike="noStrike"/>
                        <a:t>$4 </a:t>
                      </a:r>
                      <a:endParaRPr lang="en-US" sz="1400" b="0" i="0" u="none" strike="noStrike">
                        <a:solidFill>
                          <a:srgbClr val="000000"/>
                        </a:solidFill>
                        <a:latin typeface="+mn-lt"/>
                      </a:endParaRPr>
                    </a:p>
                  </a:txBody>
                  <a:tcPr marL="9525" marR="9525" marT="9525" marB="0" anchor="b"/>
                </a:tc>
              </a:tr>
              <a:tr h="218792">
                <a:tc>
                  <a:txBody>
                    <a:bodyPr/>
                    <a:lstStyle/>
                    <a:p>
                      <a:pPr algn="l" fontAlgn="b"/>
                      <a:r>
                        <a:rPr lang="en-US" sz="1400" u="none" strike="noStrike"/>
                        <a:t>Generator Handle</a:t>
                      </a:r>
                      <a:endParaRPr lang="en-US" sz="1400" b="0" i="0" u="none" strike="noStrike">
                        <a:solidFill>
                          <a:srgbClr val="000000"/>
                        </a:solidFill>
                        <a:latin typeface="+mn-lt"/>
                      </a:endParaRPr>
                    </a:p>
                  </a:txBody>
                  <a:tcPr marL="9525" marR="9525" marT="9525" marB="0" anchor="b"/>
                </a:tc>
                <a:tc>
                  <a:txBody>
                    <a:bodyPr/>
                    <a:lstStyle/>
                    <a:p>
                      <a:pPr algn="r" fontAlgn="b"/>
                      <a:r>
                        <a:rPr lang="en-US" sz="1400" u="none" strike="noStrike"/>
                        <a:t>1</a:t>
                      </a:r>
                      <a:endParaRPr lang="en-US" sz="1400" b="0" i="0" u="none" strike="noStrike">
                        <a:solidFill>
                          <a:srgbClr val="000000"/>
                        </a:solidFill>
                        <a:latin typeface="+mn-lt"/>
                      </a:endParaRPr>
                    </a:p>
                  </a:txBody>
                  <a:tcPr marL="9525" marR="9525" marT="9525" marB="0" anchor="b"/>
                </a:tc>
                <a:tc>
                  <a:txBody>
                    <a:bodyPr/>
                    <a:lstStyle/>
                    <a:p>
                      <a:pPr algn="r" fontAlgn="b"/>
                      <a:r>
                        <a:rPr lang="en-US" sz="1400" u="none" strike="noStrike"/>
                        <a:t>1</a:t>
                      </a:r>
                      <a:endParaRPr lang="en-US" sz="1400" b="0" i="0" u="none" strike="noStrike">
                        <a:solidFill>
                          <a:srgbClr val="000000"/>
                        </a:solidFill>
                        <a:latin typeface="+mn-lt"/>
                      </a:endParaRPr>
                    </a:p>
                  </a:txBody>
                  <a:tcPr marL="9525" marR="9525" marT="9525" marB="0" anchor="b"/>
                </a:tc>
                <a:tc>
                  <a:txBody>
                    <a:bodyPr/>
                    <a:lstStyle/>
                    <a:p>
                      <a:pPr algn="r" fontAlgn="b"/>
                      <a:r>
                        <a:rPr lang="en-US" sz="1400" u="none" strike="noStrike"/>
                        <a:t>$5 </a:t>
                      </a:r>
                      <a:endParaRPr lang="en-US" sz="1400" b="0" i="0" u="none" strike="noStrike">
                        <a:solidFill>
                          <a:srgbClr val="000000"/>
                        </a:solidFill>
                        <a:latin typeface="+mn-lt"/>
                      </a:endParaRPr>
                    </a:p>
                  </a:txBody>
                  <a:tcPr marL="9525" marR="9525" marT="9525" marB="0" anchor="b"/>
                </a:tc>
                <a:tc>
                  <a:txBody>
                    <a:bodyPr/>
                    <a:lstStyle/>
                    <a:p>
                      <a:pPr algn="l" fontAlgn="b"/>
                      <a:r>
                        <a:rPr lang="en-US" sz="1400" u="none" strike="noStrike" dirty="0"/>
                        <a:t>             </a:t>
                      </a:r>
                      <a:r>
                        <a:rPr lang="en-US" sz="1400" u="none" strike="noStrike" dirty="0" smtClean="0"/>
                        <a:t> Free </a:t>
                      </a:r>
                      <a:endParaRPr lang="en-US" sz="1400" b="0" i="0" u="none" strike="noStrike" dirty="0">
                        <a:solidFill>
                          <a:srgbClr val="000000"/>
                        </a:solidFill>
                        <a:latin typeface="+mn-lt"/>
                      </a:endParaRPr>
                    </a:p>
                  </a:txBody>
                  <a:tcPr marL="9525" marR="9525" marT="9525" marB="0" anchor="b"/>
                </a:tc>
              </a:tr>
              <a:tr h="218792">
                <a:tc>
                  <a:txBody>
                    <a:bodyPr/>
                    <a:lstStyle/>
                    <a:p>
                      <a:pPr algn="l" fontAlgn="b"/>
                      <a:r>
                        <a:rPr lang="en-US" sz="1400" u="none" strike="noStrike"/>
                        <a:t>AC-DC wall adapter</a:t>
                      </a:r>
                      <a:endParaRPr lang="en-US" sz="1400" b="0" i="0" u="none" strike="noStrike">
                        <a:solidFill>
                          <a:srgbClr val="000000"/>
                        </a:solidFill>
                        <a:latin typeface="+mn-lt"/>
                      </a:endParaRPr>
                    </a:p>
                  </a:txBody>
                  <a:tcPr marL="9525" marR="9525" marT="9525" marB="0" anchor="b"/>
                </a:tc>
                <a:tc>
                  <a:txBody>
                    <a:bodyPr/>
                    <a:lstStyle/>
                    <a:p>
                      <a:pPr algn="r" fontAlgn="b"/>
                      <a:r>
                        <a:rPr lang="en-US" sz="1400" u="none" strike="noStrike"/>
                        <a:t>1</a:t>
                      </a:r>
                      <a:endParaRPr lang="en-US" sz="1400" b="0" i="0" u="none" strike="noStrike">
                        <a:solidFill>
                          <a:srgbClr val="000000"/>
                        </a:solidFill>
                        <a:latin typeface="+mn-lt"/>
                      </a:endParaRPr>
                    </a:p>
                  </a:txBody>
                  <a:tcPr marL="9525" marR="9525" marT="9525" marB="0" anchor="b"/>
                </a:tc>
                <a:tc>
                  <a:txBody>
                    <a:bodyPr/>
                    <a:lstStyle/>
                    <a:p>
                      <a:pPr algn="r" fontAlgn="b"/>
                      <a:r>
                        <a:rPr lang="en-US" sz="1400" u="none" strike="noStrike"/>
                        <a:t>1</a:t>
                      </a:r>
                      <a:endParaRPr lang="en-US" sz="1400" b="0" i="0" u="none" strike="noStrike">
                        <a:solidFill>
                          <a:srgbClr val="000000"/>
                        </a:solidFill>
                        <a:latin typeface="+mn-lt"/>
                      </a:endParaRPr>
                    </a:p>
                  </a:txBody>
                  <a:tcPr marL="9525" marR="9525" marT="9525" marB="0" anchor="b"/>
                </a:tc>
                <a:tc>
                  <a:txBody>
                    <a:bodyPr/>
                    <a:lstStyle/>
                    <a:p>
                      <a:pPr algn="r" fontAlgn="b"/>
                      <a:r>
                        <a:rPr lang="en-US" sz="1400" u="none" strike="noStrike"/>
                        <a:t>$30 </a:t>
                      </a:r>
                      <a:endParaRPr lang="en-US" sz="1400" b="0" i="0" u="none" strike="noStrike">
                        <a:solidFill>
                          <a:srgbClr val="000000"/>
                        </a:solidFill>
                        <a:latin typeface="+mn-lt"/>
                      </a:endParaRPr>
                    </a:p>
                  </a:txBody>
                  <a:tcPr marL="9525" marR="9525" marT="9525" marB="0" anchor="b"/>
                </a:tc>
                <a:tc>
                  <a:txBody>
                    <a:bodyPr/>
                    <a:lstStyle/>
                    <a:p>
                      <a:pPr algn="r" fontAlgn="b"/>
                      <a:r>
                        <a:rPr lang="en-US" sz="1400" u="none" strike="noStrike"/>
                        <a:t>$30 </a:t>
                      </a:r>
                      <a:endParaRPr lang="en-US" sz="1400" b="0" i="0" u="none" strike="noStrike">
                        <a:solidFill>
                          <a:srgbClr val="000000"/>
                        </a:solidFill>
                        <a:latin typeface="+mn-lt"/>
                      </a:endParaRPr>
                    </a:p>
                  </a:txBody>
                  <a:tcPr marL="9525" marR="9525" marT="9525" marB="0" anchor="b"/>
                </a:tc>
              </a:tr>
              <a:tr h="218792">
                <a:tc>
                  <a:txBody>
                    <a:bodyPr/>
                    <a:lstStyle/>
                    <a:p>
                      <a:pPr algn="l" fontAlgn="b"/>
                      <a:r>
                        <a:rPr lang="en-US" sz="1400" u="none" strike="noStrike"/>
                        <a:t>DC-DC converters</a:t>
                      </a:r>
                      <a:endParaRPr lang="en-US" sz="1400" b="0" i="0" u="none" strike="noStrike">
                        <a:solidFill>
                          <a:srgbClr val="000000"/>
                        </a:solidFill>
                        <a:latin typeface="+mn-lt"/>
                      </a:endParaRPr>
                    </a:p>
                  </a:txBody>
                  <a:tcPr marL="9525" marR="9525" marT="9525" marB="0" anchor="b"/>
                </a:tc>
                <a:tc>
                  <a:txBody>
                    <a:bodyPr/>
                    <a:lstStyle/>
                    <a:p>
                      <a:pPr algn="r" fontAlgn="b"/>
                      <a:r>
                        <a:rPr lang="en-US" sz="1400" u="none" strike="noStrike"/>
                        <a:t>3</a:t>
                      </a:r>
                      <a:endParaRPr lang="en-US" sz="1400" b="0" i="0" u="none" strike="noStrike">
                        <a:solidFill>
                          <a:srgbClr val="000000"/>
                        </a:solidFill>
                        <a:latin typeface="+mn-lt"/>
                      </a:endParaRPr>
                    </a:p>
                  </a:txBody>
                  <a:tcPr marL="9525" marR="9525" marT="9525" marB="0" anchor="b"/>
                </a:tc>
                <a:tc>
                  <a:txBody>
                    <a:bodyPr/>
                    <a:lstStyle/>
                    <a:p>
                      <a:pPr algn="r" fontAlgn="b"/>
                      <a:r>
                        <a:rPr lang="en-US" sz="1400" u="none" strike="noStrike"/>
                        <a:t>1</a:t>
                      </a:r>
                      <a:endParaRPr lang="en-US" sz="1400" b="0" i="0" u="none" strike="noStrike">
                        <a:solidFill>
                          <a:srgbClr val="000000"/>
                        </a:solidFill>
                        <a:latin typeface="+mn-lt"/>
                      </a:endParaRPr>
                    </a:p>
                  </a:txBody>
                  <a:tcPr marL="9525" marR="9525" marT="9525" marB="0" anchor="b"/>
                </a:tc>
                <a:tc>
                  <a:txBody>
                    <a:bodyPr/>
                    <a:lstStyle/>
                    <a:p>
                      <a:pPr algn="r" fontAlgn="b"/>
                      <a:r>
                        <a:rPr lang="en-US" sz="1400" u="none" strike="noStrike"/>
                        <a:t>$70 </a:t>
                      </a:r>
                      <a:endParaRPr lang="en-US" sz="1400" b="0" i="0" u="none" strike="noStrike">
                        <a:solidFill>
                          <a:srgbClr val="000000"/>
                        </a:solidFill>
                        <a:latin typeface="+mn-lt"/>
                      </a:endParaRPr>
                    </a:p>
                  </a:txBody>
                  <a:tcPr marL="9525" marR="9525" marT="9525" marB="0" anchor="b"/>
                </a:tc>
                <a:tc>
                  <a:txBody>
                    <a:bodyPr/>
                    <a:lstStyle/>
                    <a:p>
                      <a:pPr algn="r" fontAlgn="b"/>
                      <a:r>
                        <a:rPr lang="en-US" sz="1400" u="none" strike="noStrike"/>
                        <a:t>$70 </a:t>
                      </a:r>
                      <a:endParaRPr lang="en-US" sz="1400" b="0" i="0" u="none" strike="noStrike">
                        <a:solidFill>
                          <a:srgbClr val="000000"/>
                        </a:solidFill>
                        <a:latin typeface="+mn-lt"/>
                      </a:endParaRPr>
                    </a:p>
                  </a:txBody>
                  <a:tcPr marL="9525" marR="9525" marT="9525" marB="0" anchor="b"/>
                </a:tc>
              </a:tr>
              <a:tr h="218792">
                <a:tc>
                  <a:txBody>
                    <a:bodyPr/>
                    <a:lstStyle/>
                    <a:p>
                      <a:pPr algn="l" fontAlgn="b"/>
                      <a:r>
                        <a:rPr lang="en-US" sz="1400" u="none" strike="noStrike"/>
                        <a:t>LCD</a:t>
                      </a:r>
                      <a:endParaRPr lang="en-US" sz="1400" b="0" i="0" u="none" strike="noStrike">
                        <a:solidFill>
                          <a:srgbClr val="000000"/>
                        </a:solidFill>
                        <a:latin typeface="+mn-lt"/>
                      </a:endParaRPr>
                    </a:p>
                  </a:txBody>
                  <a:tcPr marL="9525" marR="9525" marT="9525" marB="0" anchor="b"/>
                </a:tc>
                <a:tc>
                  <a:txBody>
                    <a:bodyPr/>
                    <a:lstStyle/>
                    <a:p>
                      <a:pPr algn="r" fontAlgn="b"/>
                      <a:r>
                        <a:rPr lang="en-US" sz="1400" u="none" strike="noStrike"/>
                        <a:t>1</a:t>
                      </a:r>
                      <a:endParaRPr lang="en-US" sz="1400" b="0" i="0" u="none" strike="noStrike">
                        <a:solidFill>
                          <a:srgbClr val="000000"/>
                        </a:solidFill>
                        <a:latin typeface="+mn-lt"/>
                      </a:endParaRPr>
                    </a:p>
                  </a:txBody>
                  <a:tcPr marL="9525" marR="9525" marT="9525" marB="0" anchor="b"/>
                </a:tc>
                <a:tc>
                  <a:txBody>
                    <a:bodyPr/>
                    <a:lstStyle/>
                    <a:p>
                      <a:pPr algn="r" fontAlgn="b"/>
                      <a:r>
                        <a:rPr lang="en-US" sz="1400" u="none" strike="noStrike"/>
                        <a:t>1</a:t>
                      </a:r>
                      <a:endParaRPr lang="en-US" sz="1400" b="0" i="0" u="none" strike="noStrike">
                        <a:solidFill>
                          <a:srgbClr val="000000"/>
                        </a:solidFill>
                        <a:latin typeface="+mn-lt"/>
                      </a:endParaRPr>
                    </a:p>
                  </a:txBody>
                  <a:tcPr marL="9525" marR="9525" marT="9525" marB="0" anchor="b"/>
                </a:tc>
                <a:tc>
                  <a:txBody>
                    <a:bodyPr/>
                    <a:lstStyle/>
                    <a:p>
                      <a:pPr algn="r" fontAlgn="b"/>
                      <a:r>
                        <a:rPr lang="en-US" sz="1400" u="none" strike="noStrike"/>
                        <a:t>$20 </a:t>
                      </a:r>
                      <a:endParaRPr lang="en-US" sz="1400" b="0" i="0" u="none" strike="noStrike">
                        <a:solidFill>
                          <a:srgbClr val="000000"/>
                        </a:solidFill>
                        <a:latin typeface="+mn-lt"/>
                      </a:endParaRPr>
                    </a:p>
                  </a:txBody>
                  <a:tcPr marL="9525" marR="9525" marT="9525" marB="0" anchor="b"/>
                </a:tc>
                <a:tc>
                  <a:txBody>
                    <a:bodyPr/>
                    <a:lstStyle/>
                    <a:p>
                      <a:pPr algn="r" fontAlgn="b"/>
                      <a:r>
                        <a:rPr lang="en-US" sz="1400" u="none" strike="noStrike"/>
                        <a:t>$10 </a:t>
                      </a:r>
                      <a:endParaRPr lang="en-US" sz="1400" b="0" i="0" u="none" strike="noStrike">
                        <a:solidFill>
                          <a:srgbClr val="000000"/>
                        </a:solidFill>
                        <a:latin typeface="+mn-lt"/>
                      </a:endParaRPr>
                    </a:p>
                  </a:txBody>
                  <a:tcPr marL="9525" marR="9525" marT="9525" marB="0" anchor="b"/>
                </a:tc>
              </a:tr>
              <a:tr h="218792">
                <a:tc>
                  <a:txBody>
                    <a:bodyPr/>
                    <a:lstStyle/>
                    <a:p>
                      <a:pPr algn="l" fontAlgn="b"/>
                      <a:r>
                        <a:rPr lang="en-US" sz="1400" u="none" strike="noStrike"/>
                        <a:t>Battery </a:t>
                      </a:r>
                      <a:endParaRPr lang="en-US" sz="1400" b="0" i="0" u="none" strike="noStrike">
                        <a:solidFill>
                          <a:srgbClr val="000000"/>
                        </a:solidFill>
                        <a:latin typeface="+mn-lt"/>
                      </a:endParaRPr>
                    </a:p>
                  </a:txBody>
                  <a:tcPr marL="9525" marR="9525" marT="9525" marB="0" anchor="b"/>
                </a:tc>
                <a:tc>
                  <a:txBody>
                    <a:bodyPr/>
                    <a:lstStyle/>
                    <a:p>
                      <a:pPr algn="r" fontAlgn="b"/>
                      <a:r>
                        <a:rPr lang="en-US" sz="1400" u="none" strike="noStrike"/>
                        <a:t>2</a:t>
                      </a:r>
                      <a:endParaRPr lang="en-US" sz="1400" b="0" i="0" u="none" strike="noStrike">
                        <a:solidFill>
                          <a:srgbClr val="000000"/>
                        </a:solidFill>
                        <a:latin typeface="+mn-lt"/>
                      </a:endParaRPr>
                    </a:p>
                  </a:txBody>
                  <a:tcPr marL="9525" marR="9525" marT="9525" marB="0" anchor="b"/>
                </a:tc>
                <a:tc>
                  <a:txBody>
                    <a:bodyPr/>
                    <a:lstStyle/>
                    <a:p>
                      <a:pPr algn="r" fontAlgn="b"/>
                      <a:r>
                        <a:rPr lang="en-US" sz="1400" u="none" strike="noStrike"/>
                        <a:t>2</a:t>
                      </a:r>
                      <a:endParaRPr lang="en-US" sz="1400" b="0" i="0" u="none" strike="noStrike">
                        <a:solidFill>
                          <a:srgbClr val="000000"/>
                        </a:solidFill>
                        <a:latin typeface="+mn-lt"/>
                      </a:endParaRPr>
                    </a:p>
                  </a:txBody>
                  <a:tcPr marL="9525" marR="9525" marT="9525" marB="0" anchor="b"/>
                </a:tc>
                <a:tc>
                  <a:txBody>
                    <a:bodyPr/>
                    <a:lstStyle/>
                    <a:p>
                      <a:pPr algn="r" fontAlgn="b"/>
                      <a:r>
                        <a:rPr lang="en-US" sz="1400" u="none" strike="noStrike"/>
                        <a:t>$25 </a:t>
                      </a:r>
                      <a:endParaRPr lang="en-US" sz="1400" b="0" i="0" u="none" strike="noStrike">
                        <a:solidFill>
                          <a:srgbClr val="000000"/>
                        </a:solidFill>
                        <a:latin typeface="+mn-lt"/>
                      </a:endParaRPr>
                    </a:p>
                  </a:txBody>
                  <a:tcPr marL="9525" marR="9525" marT="9525" marB="0" anchor="b"/>
                </a:tc>
                <a:tc>
                  <a:txBody>
                    <a:bodyPr/>
                    <a:lstStyle/>
                    <a:p>
                      <a:pPr algn="r" fontAlgn="b"/>
                      <a:r>
                        <a:rPr lang="en-US" sz="1400" u="none" strike="noStrike"/>
                        <a:t>$20 </a:t>
                      </a:r>
                      <a:endParaRPr lang="en-US" sz="1400" b="0" i="0" u="none" strike="noStrike">
                        <a:solidFill>
                          <a:srgbClr val="000000"/>
                        </a:solidFill>
                        <a:latin typeface="+mn-lt"/>
                      </a:endParaRPr>
                    </a:p>
                  </a:txBody>
                  <a:tcPr marL="9525" marR="9525" marT="9525" marB="0" anchor="b"/>
                </a:tc>
              </a:tr>
              <a:tr h="218792">
                <a:tc>
                  <a:txBody>
                    <a:bodyPr/>
                    <a:lstStyle/>
                    <a:p>
                      <a:pPr algn="l" fontAlgn="b"/>
                      <a:r>
                        <a:rPr lang="en-US" sz="1400" u="none" strike="noStrike"/>
                        <a:t>Solar Cells</a:t>
                      </a:r>
                      <a:endParaRPr lang="en-US" sz="1400" b="0" i="0" u="none" strike="noStrike">
                        <a:solidFill>
                          <a:srgbClr val="000000"/>
                        </a:solidFill>
                        <a:latin typeface="+mn-lt"/>
                      </a:endParaRPr>
                    </a:p>
                  </a:txBody>
                  <a:tcPr marL="9525" marR="9525" marT="9525" marB="0" anchor="b"/>
                </a:tc>
                <a:tc>
                  <a:txBody>
                    <a:bodyPr/>
                    <a:lstStyle/>
                    <a:p>
                      <a:pPr algn="r" fontAlgn="b"/>
                      <a:r>
                        <a:rPr lang="en-US" sz="1400" u="none" strike="noStrike"/>
                        <a:t>27</a:t>
                      </a:r>
                      <a:endParaRPr lang="en-US" sz="1400" b="0" i="0" u="none" strike="noStrike">
                        <a:solidFill>
                          <a:srgbClr val="000000"/>
                        </a:solidFill>
                        <a:latin typeface="+mn-lt"/>
                      </a:endParaRPr>
                    </a:p>
                  </a:txBody>
                  <a:tcPr marL="9525" marR="9525" marT="9525" marB="0" anchor="b"/>
                </a:tc>
                <a:tc>
                  <a:txBody>
                    <a:bodyPr/>
                    <a:lstStyle/>
                    <a:p>
                      <a:pPr algn="r" fontAlgn="b"/>
                      <a:r>
                        <a:rPr lang="en-US" sz="1400" u="none" strike="noStrike"/>
                        <a:t>60</a:t>
                      </a:r>
                      <a:endParaRPr lang="en-US" sz="1400" b="0" i="0" u="none" strike="noStrike">
                        <a:solidFill>
                          <a:srgbClr val="000000"/>
                        </a:solidFill>
                        <a:latin typeface="+mn-lt"/>
                      </a:endParaRPr>
                    </a:p>
                  </a:txBody>
                  <a:tcPr marL="9525" marR="9525" marT="9525" marB="0" anchor="b"/>
                </a:tc>
                <a:tc>
                  <a:txBody>
                    <a:bodyPr/>
                    <a:lstStyle/>
                    <a:p>
                      <a:pPr algn="r" fontAlgn="b"/>
                      <a:r>
                        <a:rPr lang="en-US" sz="1400" u="none" strike="noStrike"/>
                        <a:t>$100 </a:t>
                      </a:r>
                      <a:endParaRPr lang="en-US" sz="1400" b="0" i="0" u="none" strike="noStrike">
                        <a:solidFill>
                          <a:srgbClr val="000000"/>
                        </a:solidFill>
                        <a:latin typeface="+mn-lt"/>
                      </a:endParaRPr>
                    </a:p>
                  </a:txBody>
                  <a:tcPr marL="9525" marR="9525" marT="9525" marB="0" anchor="b"/>
                </a:tc>
                <a:tc>
                  <a:txBody>
                    <a:bodyPr/>
                    <a:lstStyle/>
                    <a:p>
                      <a:pPr algn="r" fontAlgn="b"/>
                      <a:r>
                        <a:rPr lang="en-US" sz="1400" u="none" strike="noStrike"/>
                        <a:t>$80 </a:t>
                      </a:r>
                      <a:endParaRPr lang="en-US" sz="1400" b="0" i="0" u="none" strike="noStrike">
                        <a:solidFill>
                          <a:srgbClr val="000000"/>
                        </a:solidFill>
                        <a:latin typeface="+mn-lt"/>
                      </a:endParaRPr>
                    </a:p>
                  </a:txBody>
                  <a:tcPr marL="9525" marR="9525" marT="9525" marB="0" anchor="b"/>
                </a:tc>
              </a:tr>
              <a:tr h="218792">
                <a:tc>
                  <a:txBody>
                    <a:bodyPr/>
                    <a:lstStyle/>
                    <a:p>
                      <a:pPr algn="l" fontAlgn="b"/>
                      <a:r>
                        <a:rPr lang="en-US" sz="1400" u="none" strike="noStrike"/>
                        <a:t>Project Housing Material</a:t>
                      </a:r>
                      <a:endParaRPr lang="en-US" sz="1400" b="0" i="0" u="none" strike="noStrike">
                        <a:solidFill>
                          <a:srgbClr val="000000"/>
                        </a:solidFill>
                        <a:latin typeface="+mn-lt"/>
                      </a:endParaRPr>
                    </a:p>
                  </a:txBody>
                  <a:tcPr marL="9525" marR="9525" marT="9525" marB="0" anchor="b"/>
                </a:tc>
                <a:tc>
                  <a:txBody>
                    <a:bodyPr/>
                    <a:lstStyle/>
                    <a:p>
                      <a:pPr algn="r" fontAlgn="b"/>
                      <a:r>
                        <a:rPr lang="en-US" sz="1400" u="none" strike="noStrike"/>
                        <a:t>1</a:t>
                      </a:r>
                      <a:endParaRPr lang="en-US" sz="1400" b="0" i="0" u="none" strike="noStrike">
                        <a:solidFill>
                          <a:srgbClr val="000000"/>
                        </a:solidFill>
                        <a:latin typeface="+mn-lt"/>
                      </a:endParaRPr>
                    </a:p>
                  </a:txBody>
                  <a:tcPr marL="9525" marR="9525" marT="9525" marB="0" anchor="b"/>
                </a:tc>
                <a:tc>
                  <a:txBody>
                    <a:bodyPr/>
                    <a:lstStyle/>
                    <a:p>
                      <a:pPr algn="r" fontAlgn="b"/>
                      <a:r>
                        <a:rPr lang="en-US" sz="1400" u="none" strike="noStrike"/>
                        <a:t>2</a:t>
                      </a:r>
                      <a:endParaRPr lang="en-US" sz="1400" b="0" i="0" u="none" strike="noStrike">
                        <a:solidFill>
                          <a:srgbClr val="000000"/>
                        </a:solidFill>
                        <a:latin typeface="+mn-lt"/>
                      </a:endParaRPr>
                    </a:p>
                  </a:txBody>
                  <a:tcPr marL="9525" marR="9525" marT="9525" marB="0" anchor="b"/>
                </a:tc>
                <a:tc>
                  <a:txBody>
                    <a:bodyPr/>
                    <a:lstStyle/>
                    <a:p>
                      <a:pPr algn="r" fontAlgn="b"/>
                      <a:r>
                        <a:rPr lang="en-US" sz="1400" u="none" strike="noStrike"/>
                        <a:t>$25 </a:t>
                      </a:r>
                      <a:endParaRPr lang="en-US" sz="1400" b="0" i="0" u="none" strike="noStrike">
                        <a:solidFill>
                          <a:srgbClr val="000000"/>
                        </a:solidFill>
                        <a:latin typeface="+mn-lt"/>
                      </a:endParaRPr>
                    </a:p>
                  </a:txBody>
                  <a:tcPr marL="9525" marR="9525" marT="9525" marB="0" anchor="b"/>
                </a:tc>
                <a:tc>
                  <a:txBody>
                    <a:bodyPr/>
                    <a:lstStyle/>
                    <a:p>
                      <a:pPr algn="r" fontAlgn="b"/>
                      <a:r>
                        <a:rPr lang="en-US" sz="1400" u="none" strike="noStrike"/>
                        <a:t>$50 </a:t>
                      </a:r>
                      <a:endParaRPr lang="en-US" sz="1400" b="0" i="0" u="none" strike="noStrike">
                        <a:solidFill>
                          <a:srgbClr val="000000"/>
                        </a:solidFill>
                        <a:latin typeface="+mn-lt"/>
                      </a:endParaRPr>
                    </a:p>
                  </a:txBody>
                  <a:tcPr marL="9525" marR="9525" marT="9525" marB="0" anchor="b"/>
                </a:tc>
              </a:tr>
              <a:tr h="218792">
                <a:tc>
                  <a:txBody>
                    <a:bodyPr/>
                    <a:lstStyle/>
                    <a:p>
                      <a:pPr algn="l" fontAlgn="b"/>
                      <a:r>
                        <a:rPr lang="en-US" sz="1400" u="none" strike="noStrike"/>
                        <a:t>PCB</a:t>
                      </a:r>
                      <a:endParaRPr lang="en-US" sz="1400" b="0" i="0" u="none" strike="noStrike">
                        <a:solidFill>
                          <a:srgbClr val="000000"/>
                        </a:solidFill>
                        <a:latin typeface="+mn-lt"/>
                      </a:endParaRPr>
                    </a:p>
                  </a:txBody>
                  <a:tcPr marL="9525" marR="9525" marT="9525" marB="0" anchor="b"/>
                </a:tc>
                <a:tc>
                  <a:txBody>
                    <a:bodyPr/>
                    <a:lstStyle/>
                    <a:p>
                      <a:pPr algn="r" fontAlgn="b"/>
                      <a:r>
                        <a:rPr lang="en-US" sz="1400" u="none" strike="noStrike"/>
                        <a:t>1</a:t>
                      </a:r>
                      <a:endParaRPr lang="en-US" sz="1400" b="0" i="0" u="none" strike="noStrike">
                        <a:solidFill>
                          <a:srgbClr val="000000"/>
                        </a:solidFill>
                        <a:latin typeface="+mn-lt"/>
                      </a:endParaRPr>
                    </a:p>
                  </a:txBody>
                  <a:tcPr marL="9525" marR="9525" marT="9525" marB="0" anchor="b"/>
                </a:tc>
                <a:tc>
                  <a:txBody>
                    <a:bodyPr/>
                    <a:lstStyle/>
                    <a:p>
                      <a:pPr algn="r" fontAlgn="b"/>
                      <a:r>
                        <a:rPr lang="en-US" sz="1400" u="none" strike="noStrike"/>
                        <a:t>4</a:t>
                      </a:r>
                      <a:endParaRPr lang="en-US" sz="1400" b="0" i="0" u="none" strike="noStrike">
                        <a:solidFill>
                          <a:srgbClr val="000000"/>
                        </a:solidFill>
                        <a:latin typeface="+mn-lt"/>
                      </a:endParaRPr>
                    </a:p>
                  </a:txBody>
                  <a:tcPr marL="9525" marR="9525" marT="9525" marB="0" anchor="b"/>
                </a:tc>
                <a:tc>
                  <a:txBody>
                    <a:bodyPr/>
                    <a:lstStyle/>
                    <a:p>
                      <a:pPr algn="r" fontAlgn="b"/>
                      <a:r>
                        <a:rPr lang="en-US" sz="1400" u="none" strike="noStrike"/>
                        <a:t>$100 </a:t>
                      </a:r>
                      <a:endParaRPr lang="en-US" sz="1400" b="0" i="0" u="none" strike="noStrike">
                        <a:solidFill>
                          <a:srgbClr val="000000"/>
                        </a:solidFill>
                        <a:latin typeface="+mn-lt"/>
                      </a:endParaRPr>
                    </a:p>
                  </a:txBody>
                  <a:tcPr marL="9525" marR="9525" marT="9525" marB="0" anchor="b"/>
                </a:tc>
                <a:tc>
                  <a:txBody>
                    <a:bodyPr/>
                    <a:lstStyle/>
                    <a:p>
                      <a:pPr algn="r" fontAlgn="b"/>
                      <a:r>
                        <a:rPr lang="en-US" sz="1400" u="none" strike="noStrike"/>
                        <a:t>$55 </a:t>
                      </a:r>
                      <a:endParaRPr lang="en-US" sz="1400" b="0" i="0" u="none" strike="noStrike">
                        <a:solidFill>
                          <a:srgbClr val="000000"/>
                        </a:solidFill>
                        <a:latin typeface="+mn-lt"/>
                      </a:endParaRPr>
                    </a:p>
                  </a:txBody>
                  <a:tcPr marL="9525" marR="9525" marT="9525" marB="0" anchor="b"/>
                </a:tc>
              </a:tr>
              <a:tr h="218792">
                <a:tc>
                  <a:txBody>
                    <a:bodyPr/>
                    <a:lstStyle/>
                    <a:p>
                      <a:pPr algn="l" fontAlgn="b"/>
                      <a:r>
                        <a:rPr lang="en-US" sz="1400" u="none" strike="noStrike"/>
                        <a:t>Miscellaneous </a:t>
                      </a:r>
                      <a:endParaRPr lang="en-US" sz="1400" b="0" i="0" u="none" strike="noStrike">
                        <a:solidFill>
                          <a:srgbClr val="000000"/>
                        </a:solidFill>
                        <a:latin typeface="+mn-lt"/>
                      </a:endParaRPr>
                    </a:p>
                  </a:txBody>
                  <a:tcPr marL="9525" marR="9525" marT="9525" marB="0" anchor="b"/>
                </a:tc>
                <a:tc>
                  <a:txBody>
                    <a:bodyPr/>
                    <a:lstStyle/>
                    <a:p>
                      <a:pPr algn="l" fontAlgn="b"/>
                      <a:endParaRPr lang="en-US" sz="1400" b="0" i="0" u="none" strike="noStrike">
                        <a:solidFill>
                          <a:srgbClr val="000000"/>
                        </a:solidFill>
                        <a:latin typeface="+mn-lt"/>
                      </a:endParaRPr>
                    </a:p>
                  </a:txBody>
                  <a:tcPr marL="9525" marR="9525" marT="9525" marB="0" anchor="b"/>
                </a:tc>
                <a:tc>
                  <a:txBody>
                    <a:bodyPr/>
                    <a:lstStyle/>
                    <a:p>
                      <a:pPr algn="l" fontAlgn="b"/>
                      <a:endParaRPr lang="en-US" sz="1400" b="0" i="0" u="none" strike="noStrike">
                        <a:solidFill>
                          <a:srgbClr val="000000"/>
                        </a:solidFill>
                        <a:latin typeface="+mn-lt"/>
                      </a:endParaRPr>
                    </a:p>
                  </a:txBody>
                  <a:tcPr marL="9525" marR="9525" marT="9525" marB="0" anchor="b"/>
                </a:tc>
                <a:tc>
                  <a:txBody>
                    <a:bodyPr/>
                    <a:lstStyle/>
                    <a:p>
                      <a:pPr algn="r" fontAlgn="b"/>
                      <a:r>
                        <a:rPr lang="en-US" sz="1400" u="none" strike="noStrike"/>
                        <a:t>$100 </a:t>
                      </a:r>
                      <a:endParaRPr lang="en-US" sz="1400" b="0" i="0" u="none" strike="noStrike">
                        <a:solidFill>
                          <a:srgbClr val="000000"/>
                        </a:solidFill>
                        <a:latin typeface="+mn-lt"/>
                      </a:endParaRPr>
                    </a:p>
                  </a:txBody>
                  <a:tcPr marL="9525" marR="9525" marT="9525" marB="0" anchor="b"/>
                </a:tc>
                <a:tc>
                  <a:txBody>
                    <a:bodyPr/>
                    <a:lstStyle/>
                    <a:p>
                      <a:pPr algn="r" fontAlgn="b"/>
                      <a:r>
                        <a:rPr lang="en-US" sz="1400" u="none" strike="noStrike"/>
                        <a:t>$65 </a:t>
                      </a:r>
                      <a:endParaRPr lang="en-US" sz="1400" b="0" i="0" u="none" strike="noStrike">
                        <a:solidFill>
                          <a:srgbClr val="000000"/>
                        </a:solidFill>
                        <a:latin typeface="+mn-lt"/>
                      </a:endParaRPr>
                    </a:p>
                  </a:txBody>
                  <a:tcPr marL="9525" marR="9525" marT="9525" marB="0" anchor="b"/>
                </a:tc>
              </a:tr>
              <a:tr h="218792">
                <a:tc>
                  <a:txBody>
                    <a:bodyPr/>
                    <a:lstStyle/>
                    <a:p>
                      <a:pPr algn="l" fontAlgn="b"/>
                      <a:r>
                        <a:rPr lang="en-US" sz="1400" u="none" strike="noStrike" dirty="0"/>
                        <a:t>Total</a:t>
                      </a:r>
                      <a:endParaRPr lang="en-US" sz="1400" b="0" i="0" u="none" strike="noStrike" dirty="0">
                        <a:solidFill>
                          <a:srgbClr val="000000"/>
                        </a:solidFill>
                        <a:latin typeface="+mn-lt"/>
                      </a:endParaRPr>
                    </a:p>
                  </a:txBody>
                  <a:tcPr marL="9525" marR="9525" marT="9525" marB="0" anchor="b"/>
                </a:tc>
                <a:tc>
                  <a:txBody>
                    <a:bodyPr/>
                    <a:lstStyle/>
                    <a:p>
                      <a:pPr algn="l" fontAlgn="b"/>
                      <a:endParaRPr lang="en-US" sz="1400" b="0" i="0" u="none" strike="noStrike">
                        <a:solidFill>
                          <a:srgbClr val="000000"/>
                        </a:solidFill>
                        <a:latin typeface="+mn-lt"/>
                      </a:endParaRPr>
                    </a:p>
                  </a:txBody>
                  <a:tcPr marL="9525" marR="9525" marT="9525" marB="0" anchor="b"/>
                </a:tc>
                <a:tc>
                  <a:txBody>
                    <a:bodyPr/>
                    <a:lstStyle/>
                    <a:p>
                      <a:pPr algn="l" fontAlgn="b"/>
                      <a:endParaRPr lang="en-US" sz="1400" b="0" i="0" u="none" strike="noStrike">
                        <a:solidFill>
                          <a:srgbClr val="000000"/>
                        </a:solidFill>
                        <a:latin typeface="+mn-lt"/>
                      </a:endParaRPr>
                    </a:p>
                  </a:txBody>
                  <a:tcPr marL="9525" marR="9525" marT="9525" marB="0" anchor="b"/>
                </a:tc>
                <a:tc>
                  <a:txBody>
                    <a:bodyPr/>
                    <a:lstStyle/>
                    <a:p>
                      <a:pPr algn="r" fontAlgn="b"/>
                      <a:r>
                        <a:rPr lang="en-US" sz="1400" u="none" strike="noStrike"/>
                        <a:t>$490 </a:t>
                      </a:r>
                      <a:endParaRPr lang="en-US" sz="1400" b="0" i="0" u="none" strike="noStrike">
                        <a:solidFill>
                          <a:srgbClr val="000000"/>
                        </a:solidFill>
                        <a:latin typeface="+mn-lt"/>
                      </a:endParaRPr>
                    </a:p>
                  </a:txBody>
                  <a:tcPr marL="9525" marR="9525" marT="9525" marB="0" anchor="b"/>
                </a:tc>
                <a:tc>
                  <a:txBody>
                    <a:bodyPr/>
                    <a:lstStyle/>
                    <a:p>
                      <a:pPr algn="r" fontAlgn="b"/>
                      <a:r>
                        <a:rPr lang="en-US" sz="1400" u="none" strike="noStrike" dirty="0"/>
                        <a:t>$391 </a:t>
                      </a:r>
                      <a:endParaRPr lang="en-US" sz="1400" b="0" i="0" u="none" strike="noStrike" dirty="0">
                        <a:solidFill>
                          <a:srgbClr val="000000"/>
                        </a:solidFill>
                        <a:latin typeface="+mn-lt"/>
                      </a:endParaRP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UCF Timeline</a:t>
            </a:r>
            <a:endParaRPr lang="en-US" dirty="0"/>
          </a:p>
        </p:txBody>
      </p:sp>
      <p:pic>
        <p:nvPicPr>
          <p:cNvPr id="6145" name="Picture 1"/>
          <p:cNvPicPr>
            <a:picLocks noChangeAspect="1" noChangeArrowheads="1"/>
          </p:cNvPicPr>
          <p:nvPr/>
        </p:nvPicPr>
        <p:blipFill>
          <a:blip r:embed="rId2" cstate="print"/>
          <a:srcRect/>
          <a:stretch>
            <a:fillRect/>
          </a:stretch>
        </p:blipFill>
        <p:spPr bwMode="auto">
          <a:xfrm>
            <a:off x="228600" y="1981200"/>
            <a:ext cx="8686800" cy="31951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Distribution</a:t>
            </a:r>
            <a:endParaRPr lang="en-US" dirty="0"/>
          </a:p>
        </p:txBody>
      </p:sp>
      <p:graphicFrame>
        <p:nvGraphicFramePr>
          <p:cNvPr id="5" name="Content Placeholder 3"/>
          <p:cNvGraphicFramePr>
            <a:graphicFrameLocks/>
          </p:cNvGraphicFramePr>
          <p:nvPr/>
        </p:nvGraphicFramePr>
        <p:xfrm>
          <a:off x="457200" y="1600200"/>
          <a:ext cx="8229600" cy="320548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algn="ctr"/>
                      <a:r>
                        <a:rPr lang="en-US" dirty="0" smtClean="0"/>
                        <a:t>Alfred</a:t>
                      </a:r>
                      <a:endParaRPr lang="en-US" dirty="0"/>
                    </a:p>
                  </a:txBody>
                  <a:tcPr/>
                </a:tc>
                <a:tc>
                  <a:txBody>
                    <a:bodyPr/>
                    <a:lstStyle/>
                    <a:p>
                      <a:pPr algn="ctr"/>
                      <a:r>
                        <a:rPr lang="en-US" dirty="0" smtClean="0"/>
                        <a:t>Melanie</a:t>
                      </a:r>
                      <a:endParaRPr lang="en-US" dirty="0"/>
                    </a:p>
                  </a:txBody>
                  <a:tcPr/>
                </a:tc>
                <a:tc>
                  <a:txBody>
                    <a:bodyPr/>
                    <a:lstStyle/>
                    <a:p>
                      <a:pPr algn="ctr"/>
                      <a:r>
                        <a:rPr lang="en-US" dirty="0" smtClean="0"/>
                        <a:t>Mike</a:t>
                      </a:r>
                      <a:endParaRPr lang="en-US" dirty="0"/>
                    </a:p>
                  </a:txBody>
                  <a:tcPr/>
                </a:tc>
                <a:tc>
                  <a:txBody>
                    <a:bodyPr/>
                    <a:lstStyle/>
                    <a:p>
                      <a:pPr algn="ctr"/>
                      <a:r>
                        <a:rPr lang="en-US" dirty="0" smtClean="0"/>
                        <a:t>Tristan</a:t>
                      </a:r>
                      <a:endParaRPr lang="en-US" dirty="0"/>
                    </a:p>
                  </a:txBody>
                  <a:tcPr/>
                </a:tc>
              </a:tr>
              <a:tr h="370840">
                <a:tc gridSpan="4">
                  <a:txBody>
                    <a:bodyPr/>
                    <a:lstStyle/>
                    <a:p>
                      <a:pPr algn="ctr"/>
                      <a:r>
                        <a:rPr lang="en-US" dirty="0" smtClean="0"/>
                        <a:t>-----------------------------------Research</a:t>
                      </a:r>
                      <a:r>
                        <a:rPr lang="en-US" baseline="0" dirty="0" smtClean="0"/>
                        <a:t>, Paperwork, and Design-----------------------------------</a:t>
                      </a:r>
                    </a:p>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r>
              <a:tr h="477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Battery Design</a:t>
                      </a:r>
                    </a:p>
                    <a:p>
                      <a:pPr algn="ctr"/>
                      <a:endParaRPr lang="en-US" dirty="0"/>
                    </a:p>
                  </a:txBody>
                  <a:tcPr/>
                </a:tc>
                <a:tc>
                  <a:txBody>
                    <a:bodyPr/>
                    <a:lstStyle/>
                    <a:p>
                      <a:pPr algn="ctr"/>
                      <a:r>
                        <a:rPr lang="en-US" dirty="0" smtClean="0"/>
                        <a:t>Kinetic Generator</a:t>
                      </a:r>
                      <a:endParaRPr lang="en-US" dirty="0"/>
                    </a:p>
                  </a:txBody>
                  <a:tcPr/>
                </a:tc>
                <a:tc>
                  <a:txBody>
                    <a:bodyPr/>
                    <a:lstStyle/>
                    <a:p>
                      <a:pPr algn="ctr"/>
                      <a:r>
                        <a:rPr lang="en-US" dirty="0" smtClean="0"/>
                        <a:t>Wall Adapter</a:t>
                      </a:r>
                      <a:endParaRPr lang="en-US" dirty="0"/>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Solar Power</a:t>
                      </a:r>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rgbClr val="000000"/>
                          </a:solidFill>
                          <a:effectLst/>
                          <a:latin typeface="Calibri" pitchFamily="34" charset="0"/>
                        </a:rPr>
                        <a:t>Wall Charging Design</a:t>
                      </a:r>
                    </a:p>
                  </a:txBody>
                  <a:tcPr/>
                </a:tc>
                <a:tc>
                  <a:txBody>
                    <a:bodyPr/>
                    <a:lstStyle/>
                    <a:p>
                      <a:pPr algn="ctr"/>
                      <a:r>
                        <a:rPr lang="en-US" dirty="0" smtClean="0"/>
                        <a:t>PCB</a:t>
                      </a:r>
                      <a:r>
                        <a:rPr lang="en-US" baseline="0" dirty="0" smtClean="0"/>
                        <a:t> Design/Layout</a:t>
                      </a:r>
                      <a:endParaRPr lang="en-US" dirty="0"/>
                    </a:p>
                  </a:txBody>
                  <a:tcPr/>
                </a:tc>
                <a:tc>
                  <a:txBody>
                    <a:bodyPr/>
                    <a:lstStyle/>
                    <a:p>
                      <a:pPr algn="ctr"/>
                      <a:r>
                        <a:rPr lang="en-US" dirty="0" smtClean="0"/>
                        <a:t>Programming</a:t>
                      </a:r>
                      <a:r>
                        <a:rPr lang="en-US" baseline="0" dirty="0" smtClean="0"/>
                        <a:t> &amp;</a:t>
                      </a:r>
                    </a:p>
                    <a:p>
                      <a:pPr algn="ctr"/>
                      <a:r>
                        <a:rPr lang="en-US" dirty="0" smtClean="0"/>
                        <a:t>Breadboard Prototyping</a:t>
                      </a:r>
                      <a:endParaRPr lang="en-US" dirty="0"/>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Mechanical Enclosure Unit</a:t>
                      </a:r>
                    </a:p>
                  </a:txBody>
                  <a:tcPr/>
                </a:tc>
              </a:tr>
              <a:tr h="370840">
                <a:tc gridSpan="4">
                  <a:txBody>
                    <a:bodyPr/>
                    <a:lstStyle/>
                    <a:p>
                      <a:pPr algn="ctr"/>
                      <a:r>
                        <a:rPr lang="en-US" dirty="0" smtClean="0"/>
                        <a:t>------------------------------------------Integration</a:t>
                      </a:r>
                      <a:r>
                        <a:rPr lang="en-US" baseline="0" dirty="0" smtClean="0"/>
                        <a:t> and Test----------------------------------------------</a:t>
                      </a:r>
                    </a:p>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Diagram of System</a:t>
            </a:r>
            <a:endParaRPr lang="en-US" dirty="0"/>
          </a:p>
        </p:txBody>
      </p:sp>
      <p:pic>
        <p:nvPicPr>
          <p:cNvPr id="1026" name="Picture 2" descr="C:\Users\Melanie\Documents\My Dropbox\Senior Design\Conference Paper\SimplifiedBlockDiagram.jpg"/>
          <p:cNvPicPr>
            <a:picLocks noChangeAspect="1" noChangeArrowheads="1"/>
          </p:cNvPicPr>
          <p:nvPr/>
        </p:nvPicPr>
        <p:blipFill>
          <a:blip r:embed="rId2" cstate="print"/>
          <a:srcRect/>
          <a:stretch>
            <a:fillRect/>
          </a:stretch>
        </p:blipFill>
        <p:spPr bwMode="auto">
          <a:xfrm>
            <a:off x="386879" y="1676400"/>
            <a:ext cx="8223721" cy="419272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Specifications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Dimensions of the unit: </a:t>
            </a:r>
          </a:p>
          <a:p>
            <a:pPr lvl="1"/>
            <a:r>
              <a:rPr lang="en-US" dirty="0" smtClean="0"/>
              <a:t>19cm x 9cm x 9cm</a:t>
            </a:r>
          </a:p>
          <a:p>
            <a:r>
              <a:rPr lang="en-US" dirty="0" smtClean="0"/>
              <a:t>Operate at any temperature between -15 and 75 degrees Celsius</a:t>
            </a:r>
          </a:p>
          <a:p>
            <a:r>
              <a:rPr lang="en-US" dirty="0" smtClean="0"/>
              <a:t>Maximum input source voltage of 17V (before voltage dividing) for accurate ADC measurements</a:t>
            </a:r>
          </a:p>
          <a:p>
            <a:r>
              <a:rPr lang="en-US" dirty="0" smtClean="0"/>
              <a:t>Maximum regulated voltage of 5V for nominal circuit operation</a:t>
            </a:r>
          </a:p>
          <a:p>
            <a:r>
              <a:rPr lang="en-US" dirty="0" smtClean="0"/>
              <a:t>7.2V 1200mAH NiMH battery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Requirements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Light-weight and portable</a:t>
            </a:r>
          </a:p>
          <a:p>
            <a:r>
              <a:rPr lang="en-US" dirty="0" smtClean="0"/>
              <a:t>Power efficient</a:t>
            </a:r>
          </a:p>
          <a:p>
            <a:pPr lvl="1"/>
            <a:r>
              <a:rPr lang="en-US" dirty="0" smtClean="0"/>
              <a:t>Consume very little power without a load</a:t>
            </a:r>
          </a:p>
          <a:p>
            <a:r>
              <a:rPr lang="en-US" dirty="0" smtClean="0"/>
              <a:t>Charge USB devices via internal battery</a:t>
            </a:r>
          </a:p>
          <a:p>
            <a:r>
              <a:rPr lang="en-US" dirty="0" smtClean="0"/>
              <a:t>Receive input power from solar, kinetic, and wall sources to charge internal battery</a:t>
            </a:r>
          </a:p>
          <a:p>
            <a:r>
              <a:rPr lang="en-US" dirty="0" smtClean="0"/>
              <a:t>Contain a button to power the unit on and off</a:t>
            </a:r>
          </a:p>
          <a:p>
            <a:pPr lvl="1"/>
            <a:r>
              <a:rPr lang="en-US" dirty="0" smtClean="0"/>
              <a:t>Also turn the backlight on after a period of inactivity</a:t>
            </a:r>
          </a:p>
          <a:p>
            <a:r>
              <a:rPr lang="en-US" dirty="0" smtClean="0"/>
              <a:t>Contain diodes to prevent backflow current from damaging components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Requirements</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r>
              <a:rPr lang="en-US" dirty="0" smtClean="0"/>
              <a:t>Contain regulators to prevent damage to internal components</a:t>
            </a:r>
          </a:p>
          <a:p>
            <a:r>
              <a:rPr lang="en-US" dirty="0" smtClean="0"/>
              <a:t>Contain heat sinks for heat dissipation to prevent component malfunctions</a:t>
            </a:r>
          </a:p>
          <a:p>
            <a:r>
              <a:rPr lang="en-US" dirty="0" smtClean="0"/>
              <a:t>Program will detect low battery and will automatically power down the unit and disconnect the battery from the USB load in order to preserve the life of the battery</a:t>
            </a:r>
          </a:p>
          <a:p>
            <a:r>
              <a:rPr lang="en-US" dirty="0" smtClean="0"/>
              <a:t>Wall adapter charging circuit will perform a fast charge cycle until the battery is almost full and then switch to a trickle charge cycle</a:t>
            </a:r>
          </a:p>
          <a:p>
            <a:pPr lvl="1"/>
            <a:r>
              <a:rPr lang="en-US" dirty="0" smtClean="0"/>
              <a:t>Will also charge a USB device at the same time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Power Sources</a:t>
            </a:r>
            <a:endParaRPr lang="en-US" dirty="0"/>
          </a:p>
        </p:txBody>
      </p:sp>
      <p:sp>
        <p:nvSpPr>
          <p:cNvPr id="5" name="Content Placeholder 4"/>
          <p:cNvSpPr>
            <a:spLocks noGrp="1"/>
          </p:cNvSpPr>
          <p:nvPr>
            <p:ph idx="1"/>
          </p:nvPr>
        </p:nvSpPr>
        <p:spPr>
          <a:xfrm>
            <a:off x="457200" y="1600200"/>
            <a:ext cx="8229600" cy="4724400"/>
          </a:xfrm>
        </p:spPr>
        <p:txBody>
          <a:bodyPr>
            <a:normAutofit/>
          </a:bodyPr>
          <a:lstStyle/>
          <a:p>
            <a:r>
              <a:rPr lang="en-US" dirty="0" smtClean="0"/>
              <a:t>Solar    </a:t>
            </a:r>
          </a:p>
          <a:p>
            <a:endParaRPr lang="en-US" dirty="0" smtClean="0"/>
          </a:p>
          <a:p>
            <a:endParaRPr lang="en-US" dirty="0" smtClean="0"/>
          </a:p>
          <a:p>
            <a:r>
              <a:rPr lang="en-US" dirty="0" smtClean="0"/>
              <a:t>Kinetic </a:t>
            </a:r>
          </a:p>
          <a:p>
            <a:endParaRPr lang="en-US" dirty="0" smtClean="0"/>
          </a:p>
          <a:p>
            <a:endParaRPr lang="en-US" dirty="0" smtClean="0"/>
          </a:p>
          <a:p>
            <a:endParaRPr lang="en-US" dirty="0" smtClean="0"/>
          </a:p>
          <a:p>
            <a:r>
              <a:rPr lang="en-US" dirty="0" smtClean="0"/>
              <a:t>Power from wall outlet (through a DC adapter)</a:t>
            </a:r>
          </a:p>
          <a:p>
            <a:endParaRPr lang="en-US" dirty="0" smtClean="0"/>
          </a:p>
        </p:txBody>
      </p:sp>
      <p:pic>
        <p:nvPicPr>
          <p:cNvPr id="6" name="Picture 3"/>
          <p:cNvPicPr>
            <a:picLocks noChangeAspect="1" noChangeArrowheads="1"/>
          </p:cNvPicPr>
          <p:nvPr/>
        </p:nvPicPr>
        <p:blipFill>
          <a:blip r:embed="rId2" cstate="print"/>
          <a:srcRect l="25375" t="30304" r="45264" b="19183"/>
          <a:stretch>
            <a:fillRect/>
          </a:stretch>
        </p:blipFill>
        <p:spPr bwMode="auto">
          <a:xfrm>
            <a:off x="2362200" y="1676400"/>
            <a:ext cx="1828800" cy="1769806"/>
          </a:xfrm>
          <a:prstGeom prst="rect">
            <a:avLst/>
          </a:prstGeom>
          <a:noFill/>
          <a:ln w="9525">
            <a:noFill/>
            <a:miter lim="800000"/>
            <a:headEnd/>
            <a:tailEnd/>
          </a:ln>
        </p:spPr>
      </p:pic>
      <p:pic>
        <p:nvPicPr>
          <p:cNvPr id="7" name="Content Placeholder 6"/>
          <p:cNvPicPr>
            <a:picLocks/>
          </p:cNvPicPr>
          <p:nvPr/>
        </p:nvPicPr>
        <p:blipFill>
          <a:blip r:embed="rId3" cstate="print"/>
          <a:srcRect l="7692" t="21026" r="20833" b="17949"/>
          <a:stretch>
            <a:fillRect/>
          </a:stretch>
        </p:blipFill>
        <p:spPr bwMode="auto">
          <a:xfrm>
            <a:off x="2362200" y="3657600"/>
            <a:ext cx="3048000" cy="1676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714</TotalTime>
  <Words>1914</Words>
  <Application>Microsoft Office PowerPoint</Application>
  <PresentationFormat>On-screen Show (4:3)</PresentationFormat>
  <Paragraphs>414</Paragraphs>
  <Slides>49</Slides>
  <Notes>5</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Universal Charging Friend U.C.F.</vt:lpstr>
      <vt:lpstr>Project Description</vt:lpstr>
      <vt:lpstr>Project Motivation</vt:lpstr>
      <vt:lpstr>Project Overview</vt:lpstr>
      <vt:lpstr>Block Diagram of System</vt:lpstr>
      <vt:lpstr>Project Specifications</vt:lpstr>
      <vt:lpstr>Project Requirements</vt:lpstr>
      <vt:lpstr>Project Requirements</vt:lpstr>
      <vt:lpstr>Power Sources</vt:lpstr>
      <vt:lpstr>Solar Power Available Spectral Performance</vt:lpstr>
      <vt:lpstr>Solar Cell Output  Current vs. Voltage Curve</vt:lpstr>
      <vt:lpstr>Silicon Solar IS 125-E Solar Cells</vt:lpstr>
      <vt:lpstr>Types of Solar Cells</vt:lpstr>
      <vt:lpstr>Solder Ability</vt:lpstr>
      <vt:lpstr>Module Design</vt:lpstr>
      <vt:lpstr>Assembly of U.C.F.</vt:lpstr>
      <vt:lpstr>Available Charging Area</vt:lpstr>
      <vt:lpstr>Kinetic Power</vt:lpstr>
      <vt:lpstr>Materials Used for the UCF Kinetic Generator</vt:lpstr>
      <vt:lpstr>Gear System</vt:lpstr>
      <vt:lpstr>  Final Design of Kinetic Generator</vt:lpstr>
      <vt:lpstr>Wall Power</vt:lpstr>
      <vt:lpstr>Battery</vt:lpstr>
      <vt:lpstr>Wall Charging Schematic</vt:lpstr>
      <vt:lpstr>MAX713</vt:lpstr>
      <vt:lpstr>UCF Schematic</vt:lpstr>
      <vt:lpstr>Power Control Schematic</vt:lpstr>
      <vt:lpstr>Power Sources/Battery Schematic</vt:lpstr>
      <vt:lpstr>Wall Charging Schematic</vt:lpstr>
      <vt:lpstr>Microcontroller and LCD Schematic</vt:lpstr>
      <vt:lpstr>Microcontroller and LCD</vt:lpstr>
      <vt:lpstr>MCU: PIC16F690</vt:lpstr>
      <vt:lpstr>MCU Routines</vt:lpstr>
      <vt:lpstr>LCD Display Requirements</vt:lpstr>
      <vt:lpstr>LCD to MCU Connections</vt:lpstr>
      <vt:lpstr>Software Programs</vt:lpstr>
      <vt:lpstr>Software Code</vt:lpstr>
      <vt:lpstr>Analog-to-Digital Conversion</vt:lpstr>
      <vt:lpstr>Analog-to-Digital Conversion</vt:lpstr>
      <vt:lpstr>PCB Design</vt:lpstr>
      <vt:lpstr>PCB Design Objectives</vt:lpstr>
      <vt:lpstr>PCB Design</vt:lpstr>
      <vt:lpstr>Possible Improvements</vt:lpstr>
      <vt:lpstr>Current Measurement Design</vt:lpstr>
      <vt:lpstr>Administrative</vt:lpstr>
      <vt:lpstr>Budget</vt:lpstr>
      <vt:lpstr>UCF Timeline</vt:lpstr>
      <vt:lpstr>Work Distribution</vt:lpstr>
      <vt:lpstr>Questions?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UCF Final Presentation</dc:title>
  <dc:creator>Group A</dc:creator>
  <cp:lastModifiedBy>Michael</cp:lastModifiedBy>
  <cp:revision>114</cp:revision>
  <dcterms:created xsi:type="dcterms:W3CDTF">2010-11-27T16:33:12Z</dcterms:created>
  <dcterms:modified xsi:type="dcterms:W3CDTF">2010-12-02T16:58:28Z</dcterms:modified>
</cp:coreProperties>
</file>